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notesMasterIdLst>
    <p:notesMasterId r:id="rId18"/>
  </p:notesMasterIdLst>
  <p:sldIdLst>
    <p:sldId id="256" r:id="rId2"/>
    <p:sldId id="257" r:id="rId3"/>
    <p:sldId id="258" r:id="rId4"/>
    <p:sldId id="271" r:id="rId5"/>
    <p:sldId id="260" r:id="rId6"/>
    <p:sldId id="273" r:id="rId7"/>
    <p:sldId id="261" r:id="rId8"/>
    <p:sldId id="262" r:id="rId9"/>
    <p:sldId id="270" r:id="rId10"/>
    <p:sldId id="266" r:id="rId11"/>
    <p:sldId id="264" r:id="rId12"/>
    <p:sldId id="263" r:id="rId13"/>
    <p:sldId id="272" r:id="rId14"/>
    <p:sldId id="276" r:id="rId15"/>
    <p:sldId id="265" r:id="rId16"/>
    <p:sldId id="267"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91" autoAdjust="0"/>
    <p:restoredTop sz="95100" autoAdjust="0"/>
  </p:normalViewPr>
  <p:slideViewPr>
    <p:cSldViewPr snapToGrid="0">
      <p:cViewPr varScale="1">
        <p:scale>
          <a:sx n="107" d="100"/>
          <a:sy n="107" d="100"/>
        </p:scale>
        <p:origin x="165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D8A2CE-A865-4496-ACB1-EB13CDA13006}" type="datetimeFigureOut">
              <a:rPr lang="en-US" smtClean="0"/>
              <a:t>2/14/19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B8C544-5DCA-4B6F-B21A-E0921F13EBFC}" type="slidenum">
              <a:rPr lang="en-US" smtClean="0"/>
              <a:t>‹#›</a:t>
            </a:fld>
            <a:endParaRPr lang="en-US"/>
          </a:p>
        </p:txBody>
      </p:sp>
    </p:spTree>
    <p:extLst>
      <p:ext uri="{BB962C8B-B14F-4D97-AF65-F5344CB8AC3E}">
        <p14:creationId xmlns:p14="http://schemas.microsoft.com/office/powerpoint/2010/main" val="20203934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B8C544-5DCA-4B6F-B21A-E0921F13EBFC}" type="slidenum">
              <a:rPr lang="en-US" smtClean="0"/>
              <a:t>1</a:t>
            </a:fld>
            <a:endParaRPr lang="en-US"/>
          </a:p>
        </p:txBody>
      </p:sp>
    </p:spTree>
    <p:extLst>
      <p:ext uri="{BB962C8B-B14F-4D97-AF65-F5344CB8AC3E}">
        <p14:creationId xmlns:p14="http://schemas.microsoft.com/office/powerpoint/2010/main" val="4029639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B8C544-5DCA-4B6F-B21A-E0921F13EBFC}" type="slidenum">
              <a:rPr lang="en-US" smtClean="0"/>
              <a:t>5</a:t>
            </a:fld>
            <a:endParaRPr lang="en-US"/>
          </a:p>
        </p:txBody>
      </p:sp>
    </p:spTree>
    <p:extLst>
      <p:ext uri="{BB962C8B-B14F-4D97-AF65-F5344CB8AC3E}">
        <p14:creationId xmlns:p14="http://schemas.microsoft.com/office/powerpoint/2010/main" val="993868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B8C544-5DCA-4B6F-B21A-E0921F13EBFC}" type="slidenum">
              <a:rPr lang="en-US" smtClean="0"/>
              <a:t>6</a:t>
            </a:fld>
            <a:endParaRPr lang="en-US"/>
          </a:p>
        </p:txBody>
      </p:sp>
    </p:spTree>
    <p:extLst>
      <p:ext uri="{BB962C8B-B14F-4D97-AF65-F5344CB8AC3E}">
        <p14:creationId xmlns:p14="http://schemas.microsoft.com/office/powerpoint/2010/main" val="3352180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B8C544-5DCA-4B6F-B21A-E0921F13EBFC}" type="slidenum">
              <a:rPr lang="en-US" smtClean="0"/>
              <a:t>7</a:t>
            </a:fld>
            <a:endParaRPr lang="en-US"/>
          </a:p>
        </p:txBody>
      </p:sp>
    </p:spTree>
    <p:extLst>
      <p:ext uri="{BB962C8B-B14F-4D97-AF65-F5344CB8AC3E}">
        <p14:creationId xmlns:p14="http://schemas.microsoft.com/office/powerpoint/2010/main" val="20166213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B8C544-5DCA-4B6F-B21A-E0921F13EBFC}" type="slidenum">
              <a:rPr lang="en-US" smtClean="0"/>
              <a:t>8</a:t>
            </a:fld>
            <a:endParaRPr lang="en-US"/>
          </a:p>
        </p:txBody>
      </p:sp>
    </p:spTree>
    <p:extLst>
      <p:ext uri="{BB962C8B-B14F-4D97-AF65-F5344CB8AC3E}">
        <p14:creationId xmlns:p14="http://schemas.microsoft.com/office/powerpoint/2010/main" val="34810877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B8C544-5DCA-4B6F-B21A-E0921F13EBFC}" type="slidenum">
              <a:rPr lang="en-US" smtClean="0"/>
              <a:t>9</a:t>
            </a:fld>
            <a:endParaRPr lang="en-US"/>
          </a:p>
        </p:txBody>
      </p:sp>
    </p:spTree>
    <p:extLst>
      <p:ext uri="{BB962C8B-B14F-4D97-AF65-F5344CB8AC3E}">
        <p14:creationId xmlns:p14="http://schemas.microsoft.com/office/powerpoint/2010/main" val="1659889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be using structured cabling with distributed power source for our data center to provide power redundancy</a:t>
            </a:r>
          </a:p>
          <a:p>
            <a:r>
              <a:rPr lang="en-US" dirty="0"/>
              <a:t>For under the floor installation with raised floor we can install power cables , data cabling and cooling all under the raised floor installation.</a:t>
            </a:r>
          </a:p>
          <a:p>
            <a:r>
              <a:rPr lang="en-US" dirty="0"/>
              <a:t>We have also run electrical conduits from two different PDUs so load is divided by  50-50% on each PDU and is running to to the </a:t>
            </a:r>
            <a:r>
              <a:rPr lang="en-US" dirty="0" err="1"/>
              <a:t>circut</a:t>
            </a:r>
            <a:r>
              <a:rPr lang="en-US" dirty="0"/>
              <a:t> panel for power redundancy</a:t>
            </a:r>
          </a:p>
          <a:p>
            <a:r>
              <a:rPr lang="en-US" dirty="0"/>
              <a:t>In other words, we have each server cabinets with two electrical circuit breakers and two power strips and for networking we have used fiber cable with 24 strands of 50 Mm multimode fiber and copper with 24 ports of category 7a copper</a:t>
            </a:r>
          </a:p>
          <a:p>
            <a:r>
              <a:rPr lang="en-US" dirty="0"/>
              <a:t>Which are </a:t>
            </a:r>
            <a:r>
              <a:rPr lang="en-US" dirty="0" err="1"/>
              <a:t>colour</a:t>
            </a:r>
            <a:r>
              <a:rPr lang="en-US" dirty="0"/>
              <a:t> coded and labelled wiring with are tested with TIA.EIA 568 wiring standards.</a:t>
            </a:r>
          </a:p>
        </p:txBody>
      </p:sp>
      <p:sp>
        <p:nvSpPr>
          <p:cNvPr id="4" name="Slide Number Placeholder 3"/>
          <p:cNvSpPr>
            <a:spLocks noGrp="1"/>
          </p:cNvSpPr>
          <p:nvPr>
            <p:ph type="sldNum" sz="quarter" idx="10"/>
          </p:nvPr>
        </p:nvSpPr>
        <p:spPr/>
        <p:txBody>
          <a:bodyPr/>
          <a:lstStyle/>
          <a:p>
            <a:fld id="{4BB8C544-5DCA-4B6F-B21A-E0921F13EBFC}" type="slidenum">
              <a:rPr lang="en-US" smtClean="0"/>
              <a:t>10</a:t>
            </a:fld>
            <a:endParaRPr lang="en-US"/>
          </a:p>
        </p:txBody>
      </p:sp>
    </p:spTree>
    <p:extLst>
      <p:ext uri="{BB962C8B-B14F-4D97-AF65-F5344CB8AC3E}">
        <p14:creationId xmlns:p14="http://schemas.microsoft.com/office/powerpoint/2010/main" val="18019099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B8C544-5DCA-4B6F-B21A-E0921F13EBFC}" type="slidenum">
              <a:rPr lang="en-US" smtClean="0"/>
              <a:t>11</a:t>
            </a:fld>
            <a:endParaRPr lang="en-US"/>
          </a:p>
        </p:txBody>
      </p:sp>
    </p:spTree>
    <p:extLst>
      <p:ext uri="{BB962C8B-B14F-4D97-AF65-F5344CB8AC3E}">
        <p14:creationId xmlns:p14="http://schemas.microsoft.com/office/powerpoint/2010/main" val="1278291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BB8C544-5DCA-4B6F-B21A-E0921F13EBFC}" type="slidenum">
              <a:rPr lang="en-US" smtClean="0"/>
              <a:t>14</a:t>
            </a:fld>
            <a:endParaRPr lang="en-US"/>
          </a:p>
        </p:txBody>
      </p:sp>
    </p:spTree>
    <p:extLst>
      <p:ext uri="{BB962C8B-B14F-4D97-AF65-F5344CB8AC3E}">
        <p14:creationId xmlns:p14="http://schemas.microsoft.com/office/powerpoint/2010/main" val="726082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339197C-588B-4413-B190-1733B2683F03}" type="datetime1">
              <a:rPr lang="en-US" smtClean="0"/>
              <a:t>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521758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9947DCC-CC66-444D-B6A5-5F09C60710ED}" type="datetime1">
              <a:rPr lang="en-US" smtClean="0"/>
              <a:t>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368091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BAD9A00D-B51D-4311-8A33-C52D72E366C5}" type="datetime1">
              <a:rPr lang="en-US" smtClean="0"/>
              <a:t>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204008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17649"/>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454530" y="3765449"/>
            <a:ext cx="5449871"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68A51431-1C09-4ABB-8AE5-793989A3F614}" type="datetime1">
              <a:rPr lang="en-US" smtClean="0"/>
              <a:t>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
        <p:nvSpPr>
          <p:cNvPr id="9" name="TextBox 8"/>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12200" dirty="0"/>
              <a:t>“</a:t>
            </a:r>
          </a:p>
        </p:txBody>
      </p:sp>
      <p:sp>
        <p:nvSpPr>
          <p:cNvPr id="13" name="TextBox 12"/>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24044343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B7B6B5-B686-40F7-82A5-427E0BEEAE3F}" type="datetime1">
              <a:rPr lang="en-US" smtClean="0"/>
              <a:t>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4100684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2795334"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E99CC88-4C18-491D-AF5F-09C6A2DDDB00}" type="datetime1">
              <a:rPr lang="en-US" smtClean="0"/>
              <a:t>2/14/19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7910138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2795334"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6E96F2D-4B45-4A3E-B2D2-A7F240F120D9}" type="datetime1">
              <a:rPr lang="en-US" smtClean="0"/>
              <a:t>2/14/19</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7462133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FAF8B5-DCFB-4F1B-BAC7-12B58313B248}" type="datetime1">
              <a:rPr lang="en-US" smtClean="0"/>
              <a:t>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139482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05B81F-361F-4035-B7E6-3281236EEECE}" type="datetime1">
              <a:rPr lang="en-US" smtClean="0"/>
              <a:t>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334113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D71746-1C87-4BCF-8929-850D3468CB63}" type="datetime1">
              <a:rPr lang="en-US" smtClean="0"/>
              <a:t>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9753671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3F15A5-26E0-499B-85FE-B72151B22483}" type="datetime1">
              <a:rPr lang="en-US" smtClean="0"/>
              <a:t>2/14/19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651540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84AA93C-656A-45E4-95EA-FFDC8441B721}" type="datetime1">
              <a:rPr lang="en-US" smtClean="0"/>
              <a:t>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91977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81C97B7-1BA5-4365-9EC8-D6D852F670D6}" type="datetime1">
              <a:rPr lang="en-US" smtClean="0"/>
              <a:t>2/14/19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7851555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1C296C3-789F-477F-95DF-88CB0D41476F}" type="datetime1">
              <a:rPr lang="en-US" smtClean="0"/>
              <a:t>2/14/19</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601226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FEA8EBEB-5FA1-4E75-9BED-014FB8A8FDA4}" type="datetime1">
              <a:rPr lang="en-US" smtClean="0"/>
              <a:t>2/14/19</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339171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6B5028FD-70F9-4959-A905-6BE05C52F160}" type="datetime1">
              <a:rPr lang="en-US" smtClean="0"/>
              <a:t>2/14/19</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604917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510326A-09F1-41C7-91DF-53CEFABC097F}" type="datetime1">
              <a:rPr lang="en-US" smtClean="0"/>
              <a:t>2/14/19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0348923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E0991D0-16C2-40DD-B9A3-C8D2B13EB086}" type="datetime1">
              <a:rPr lang="en-US" smtClean="0"/>
              <a:t>2/14/19</a:t>
            </a:fld>
            <a:endParaRPr lang="en-US" dirty="0"/>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527110065"/>
      </p:ext>
    </p:extLst>
  </p:cSld>
  <p:clrMap bg1="dk1" tx1="lt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www.dell.com/en-us/work/shop/accessories/apd/a0688999?cid=302824&amp;st=&amp;gclid=Cj0KCQjw-uzVBRDkARIsALkZAdm-XgN52J7m9voX7E" TargetMode="External"/><Relationship Id="rId2" Type="http://schemas.openxmlformats.org/officeDocument/2006/relationships/hyperlink" Target="http://www.siemon.com/us/datacenter/cabling/copper.aspx" TargetMode="External"/><Relationship Id="rId1" Type="http://schemas.openxmlformats.org/officeDocument/2006/relationships/slideLayout" Target="../slideLayouts/slideLayout2.xml"/><Relationship Id="rId5" Type="http://schemas.openxmlformats.org/officeDocument/2006/relationships/hyperlink" Target="https://www.schneider-electric.com/en/work/solutions/system/s1/data-center-and-network-systems/trade-off-tools/data-center-capital-cost-calculator/" TargetMode="External"/><Relationship Id="rId4" Type="http://schemas.openxmlformats.org/officeDocument/2006/relationships/hyperlink" Target="http://www.router-switch.com/n5k-c5548up-fa.html?gclid=Cj0KCQjw-uzVBRDkARIsALkZAdnLKQ9oTOY9_QLuEfjouGKzLSaCzppRp0bLlwcQshdIzK4NHr9RGEAaAqMeEALw_wcB"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6.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9.png"/><Relationship Id="rId4" Type="http://schemas.microsoft.com/office/2007/relationships/hdphoto" Target="../media/hdphoto4.wdp"/></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7" Type="http://schemas.microsoft.com/office/2007/relationships/hdphoto" Target="../media/hdphoto8.wdp"/><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3.png"/><Relationship Id="rId5" Type="http://schemas.microsoft.com/office/2007/relationships/hdphoto" Target="../media/hdphoto7.wdp"/><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icture containing building, computer, indoor, green&#10;&#10;Description generated with high confidence">
            <a:extLst>
              <a:ext uri="{FF2B5EF4-FFF2-40B4-BE49-F238E27FC236}">
                <a16:creationId xmlns:a16="http://schemas.microsoft.com/office/drawing/2014/main" id="{A21CE2C5-E463-4624-9B61-702897448949}"/>
              </a:ext>
            </a:extLst>
          </p:cNvPr>
          <p:cNvPicPr>
            <a:picLocks noChangeAspect="1"/>
          </p:cNvPicPr>
          <p:nvPr/>
        </p:nvPicPr>
        <p:blipFill rotWithShape="1">
          <a:blip r:embed="rId3">
            <a:alphaModFix amt="40000"/>
            <a:extLst/>
          </a:blip>
          <a:srcRect l="1115" t="9091" r="18278"/>
          <a:stretch/>
        </p:blipFill>
        <p:spPr>
          <a:xfrm>
            <a:off x="20" y="10"/>
            <a:ext cx="9143980" cy="6857990"/>
          </a:xfrm>
          <a:prstGeom prst="rect">
            <a:avLst/>
          </a:prstGeom>
        </p:spPr>
      </p:pic>
      <p:sp>
        <p:nvSpPr>
          <p:cNvPr id="2" name="Title 1">
            <a:extLst>
              <a:ext uri="{FF2B5EF4-FFF2-40B4-BE49-F238E27FC236}">
                <a16:creationId xmlns:a16="http://schemas.microsoft.com/office/drawing/2014/main" id="{9E159A44-212B-4504-8F02-500563B79C52}"/>
              </a:ext>
            </a:extLst>
          </p:cNvPr>
          <p:cNvSpPr>
            <a:spLocks noGrp="1"/>
          </p:cNvSpPr>
          <p:nvPr>
            <p:ph type="ctrTitle"/>
          </p:nvPr>
        </p:nvSpPr>
        <p:spPr>
          <a:xfrm>
            <a:off x="198764" y="473282"/>
            <a:ext cx="8746472" cy="2155043"/>
          </a:xfrm>
        </p:spPr>
        <p:txBody>
          <a:bodyPr>
            <a:normAutofit fontScale="90000"/>
          </a:bodyPr>
          <a:lstStyle/>
          <a:p>
            <a:pPr algn="ctr">
              <a:lnSpc>
                <a:spcPct val="90000"/>
              </a:lnSpc>
            </a:pPr>
            <a:r>
              <a:rPr lang="en-US" sz="5400" dirty="0">
                <a:solidFill>
                  <a:schemeClr val="tx1"/>
                </a:solidFill>
              </a:rPr>
              <a:t>Building Data Center</a:t>
            </a:r>
            <a:br>
              <a:rPr lang="en-US" sz="5400" dirty="0">
                <a:solidFill>
                  <a:schemeClr val="tx1"/>
                </a:solidFill>
              </a:rPr>
            </a:br>
            <a:r>
              <a:rPr lang="en-US" sz="5400" dirty="0" err="1">
                <a:solidFill>
                  <a:schemeClr val="tx1"/>
                </a:solidFill>
              </a:rPr>
              <a:t>Ztrip</a:t>
            </a:r>
            <a:r>
              <a:rPr lang="en-US" sz="5400" dirty="0">
                <a:solidFill>
                  <a:schemeClr val="tx1"/>
                </a:solidFill>
              </a:rPr>
              <a:t> – Ride Hailing Service</a:t>
            </a:r>
          </a:p>
        </p:txBody>
      </p:sp>
      <p:sp>
        <p:nvSpPr>
          <p:cNvPr id="3" name="Subtitle 2">
            <a:extLst>
              <a:ext uri="{FF2B5EF4-FFF2-40B4-BE49-F238E27FC236}">
                <a16:creationId xmlns:a16="http://schemas.microsoft.com/office/drawing/2014/main" id="{D02BE556-5303-45A0-B574-B96BFFF0837A}"/>
              </a:ext>
            </a:extLst>
          </p:cNvPr>
          <p:cNvSpPr>
            <a:spLocks noGrp="1"/>
          </p:cNvSpPr>
          <p:nvPr>
            <p:ph type="subTitle" idx="1"/>
          </p:nvPr>
        </p:nvSpPr>
        <p:spPr>
          <a:xfrm>
            <a:off x="866216" y="4777379"/>
            <a:ext cx="7250262" cy="1892085"/>
          </a:xfrm>
        </p:spPr>
        <p:txBody>
          <a:bodyPr>
            <a:noAutofit/>
          </a:bodyPr>
          <a:lstStyle/>
          <a:p>
            <a:pPr algn="ctr">
              <a:lnSpc>
                <a:spcPct val="90000"/>
              </a:lnSpc>
            </a:pPr>
            <a:r>
              <a:rPr lang="en-US" dirty="0">
                <a:solidFill>
                  <a:schemeClr val="tx1"/>
                </a:solidFill>
              </a:rPr>
              <a:t>Ankit Sharma</a:t>
            </a:r>
          </a:p>
          <a:p>
            <a:pPr algn="ctr">
              <a:lnSpc>
                <a:spcPct val="90000"/>
              </a:lnSpc>
            </a:pPr>
            <a:r>
              <a:rPr lang="en-US" dirty="0" err="1">
                <a:solidFill>
                  <a:schemeClr val="tx1"/>
                </a:solidFill>
              </a:rPr>
              <a:t>Itm</a:t>
            </a:r>
            <a:r>
              <a:rPr lang="en-US" dirty="0">
                <a:solidFill>
                  <a:schemeClr val="tx1"/>
                </a:solidFill>
              </a:rPr>
              <a:t> 315 infrastructure and hosted services</a:t>
            </a:r>
          </a:p>
          <a:p>
            <a:pPr algn="ctr">
              <a:lnSpc>
                <a:spcPct val="90000"/>
              </a:lnSpc>
            </a:pPr>
            <a:r>
              <a:rPr lang="en-US" dirty="0">
                <a:solidFill>
                  <a:schemeClr val="tx1"/>
                </a:solidFill>
              </a:rPr>
              <a:t>Prof. Michael Lombardo</a:t>
            </a:r>
          </a:p>
          <a:p>
            <a:pPr algn="ctr">
              <a:lnSpc>
                <a:spcPct val="90000"/>
              </a:lnSpc>
            </a:pPr>
            <a:r>
              <a:rPr lang="en-US" dirty="0">
                <a:solidFill>
                  <a:schemeClr val="tx1"/>
                </a:solidFill>
              </a:rPr>
              <a:t>Spring 2018</a:t>
            </a:r>
          </a:p>
        </p:txBody>
      </p:sp>
      <p:sp>
        <p:nvSpPr>
          <p:cNvPr id="5" name="Slide Number Placeholder 4">
            <a:extLst>
              <a:ext uri="{FF2B5EF4-FFF2-40B4-BE49-F238E27FC236}">
                <a16:creationId xmlns:a16="http://schemas.microsoft.com/office/drawing/2014/main" id="{B331453D-D547-43F0-BFC8-EF01F6FFAD97}"/>
              </a:ext>
            </a:extLst>
          </p:cNvPr>
          <p:cNvSpPr>
            <a:spLocks noGrp="1"/>
          </p:cNvSpPr>
          <p:nvPr>
            <p:ph type="sldNum" sz="quarter" idx="12"/>
          </p:nvPr>
        </p:nvSpPr>
        <p:spPr/>
        <p:txBody>
          <a:bodyPr/>
          <a:lstStyle/>
          <a:p>
            <a:fld id="{D57F1E4F-1CFF-5643-939E-02111984F565}" type="slidenum">
              <a:rPr lang="en-US" smtClean="0"/>
              <a:t>1</a:t>
            </a:fld>
            <a:endParaRPr lang="en-US" dirty="0"/>
          </a:p>
        </p:txBody>
      </p:sp>
    </p:spTree>
    <p:extLst>
      <p:ext uri="{BB962C8B-B14F-4D97-AF65-F5344CB8AC3E}">
        <p14:creationId xmlns:p14="http://schemas.microsoft.com/office/powerpoint/2010/main" val="4036814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4DC7C-B60E-4966-95DE-DF93237EFA00}"/>
              </a:ext>
            </a:extLst>
          </p:cNvPr>
          <p:cNvSpPr>
            <a:spLocks noGrp="1"/>
          </p:cNvSpPr>
          <p:nvPr>
            <p:ph type="title"/>
          </p:nvPr>
        </p:nvSpPr>
        <p:spPr>
          <a:xfrm>
            <a:off x="484709" y="452718"/>
            <a:ext cx="7704549" cy="1107141"/>
          </a:xfrm>
        </p:spPr>
        <p:txBody>
          <a:bodyPr/>
          <a:lstStyle/>
          <a:p>
            <a:r>
              <a:rPr lang="en-US" dirty="0"/>
              <a:t>Structured Cabling</a:t>
            </a:r>
          </a:p>
        </p:txBody>
      </p:sp>
      <p:sp>
        <p:nvSpPr>
          <p:cNvPr id="3" name="Content Placeholder 2">
            <a:extLst>
              <a:ext uri="{FF2B5EF4-FFF2-40B4-BE49-F238E27FC236}">
                <a16:creationId xmlns:a16="http://schemas.microsoft.com/office/drawing/2014/main" id="{E704F68A-9634-4539-AC50-8AA4676AA8F0}"/>
              </a:ext>
            </a:extLst>
          </p:cNvPr>
          <p:cNvSpPr>
            <a:spLocks noGrp="1"/>
          </p:cNvSpPr>
          <p:nvPr>
            <p:ph idx="1"/>
          </p:nvPr>
        </p:nvSpPr>
        <p:spPr>
          <a:xfrm>
            <a:off x="720123" y="1353671"/>
            <a:ext cx="7756006" cy="5190564"/>
          </a:xfrm>
        </p:spPr>
        <p:txBody>
          <a:bodyPr>
            <a:normAutofit/>
          </a:bodyPr>
          <a:lstStyle/>
          <a:p>
            <a:r>
              <a:rPr lang="en-US" dirty="0"/>
              <a:t>Under the floors installation with Raised Floor</a:t>
            </a:r>
          </a:p>
          <a:p>
            <a:pPr lvl="1"/>
            <a:r>
              <a:rPr lang="en-US" dirty="0"/>
              <a:t>Power Cables</a:t>
            </a:r>
          </a:p>
          <a:p>
            <a:pPr lvl="1"/>
            <a:r>
              <a:rPr lang="en-US" dirty="0"/>
              <a:t>Data Cabling</a:t>
            </a:r>
          </a:p>
          <a:p>
            <a:pPr lvl="1"/>
            <a:r>
              <a:rPr lang="en-US" dirty="0"/>
              <a:t>Cooling </a:t>
            </a:r>
          </a:p>
          <a:p>
            <a:r>
              <a:rPr lang="en-US" dirty="0"/>
              <a:t>Electrical conduits running from Two Different PDU to the circuit panels for power redundancy.</a:t>
            </a:r>
          </a:p>
          <a:p>
            <a:r>
              <a:rPr lang="en-US" dirty="0"/>
              <a:t>Each Server Cabinets</a:t>
            </a:r>
          </a:p>
          <a:p>
            <a:pPr lvl="1"/>
            <a:r>
              <a:rPr lang="en-US" dirty="0"/>
              <a:t>Two Electrical Circuits and two power strips</a:t>
            </a:r>
          </a:p>
          <a:p>
            <a:pPr lvl="1"/>
            <a:r>
              <a:rPr lang="en-US" dirty="0"/>
              <a:t>Networking</a:t>
            </a:r>
          </a:p>
          <a:p>
            <a:pPr lvl="2"/>
            <a:r>
              <a:rPr lang="en-US" dirty="0"/>
              <a:t>Fiber - Used 24 strands(12 Ports) of 50 Mm multimode Fiber</a:t>
            </a:r>
          </a:p>
          <a:p>
            <a:pPr lvl="2"/>
            <a:r>
              <a:rPr lang="en-US" dirty="0"/>
              <a:t>Copper - 24 Ports of Category 7A copper</a:t>
            </a:r>
          </a:p>
          <a:p>
            <a:pPr lvl="1"/>
            <a:r>
              <a:rPr lang="en-US" dirty="0"/>
              <a:t>Color Coded and Labelled wiring</a:t>
            </a:r>
          </a:p>
          <a:p>
            <a:pPr lvl="1"/>
            <a:r>
              <a:rPr lang="en-US" dirty="0"/>
              <a:t>Tested with TIA/EIA 568 wiring standards</a:t>
            </a:r>
          </a:p>
        </p:txBody>
      </p:sp>
      <p:pic>
        <p:nvPicPr>
          <p:cNvPr id="4" name="Picture 3">
            <a:extLst>
              <a:ext uri="{FF2B5EF4-FFF2-40B4-BE49-F238E27FC236}">
                <a16:creationId xmlns:a16="http://schemas.microsoft.com/office/drawing/2014/main" id="{D9F5B0B1-4B87-48B4-ABB5-8C28F537D538}"/>
              </a:ext>
            </a:extLst>
          </p:cNvPr>
          <p:cNvPicPr>
            <a:picLocks noChangeAspect="1"/>
          </p:cNvPicPr>
          <p:nvPr/>
        </p:nvPicPr>
        <p:blipFill>
          <a:blip r:embed="rId3"/>
          <a:stretch>
            <a:fillRect/>
          </a:stretch>
        </p:blipFill>
        <p:spPr>
          <a:xfrm>
            <a:off x="6631758" y="313765"/>
            <a:ext cx="1844371" cy="2239819"/>
          </a:xfrm>
          <a:prstGeom prst="rect">
            <a:avLst/>
          </a:prstGeom>
        </p:spPr>
      </p:pic>
      <p:sp>
        <p:nvSpPr>
          <p:cNvPr id="6" name="Slide Number Placeholder 5">
            <a:extLst>
              <a:ext uri="{FF2B5EF4-FFF2-40B4-BE49-F238E27FC236}">
                <a16:creationId xmlns:a16="http://schemas.microsoft.com/office/drawing/2014/main" id="{A32A9848-C018-481C-88D4-29E445A9A154}"/>
              </a:ext>
            </a:extLst>
          </p:cNvPr>
          <p:cNvSpPr>
            <a:spLocks noGrp="1"/>
          </p:cNvSpPr>
          <p:nvPr>
            <p:ph type="sldNum" sz="quarter" idx="12"/>
          </p:nvPr>
        </p:nvSpPr>
        <p:spPr/>
        <p:txBody>
          <a:bodyPr/>
          <a:lstStyle/>
          <a:p>
            <a:fld id="{D57F1E4F-1CFF-5643-939E-02111984F565}" type="slidenum">
              <a:rPr lang="en-US" smtClean="0"/>
              <a:t>10</a:t>
            </a:fld>
            <a:endParaRPr lang="en-US" dirty="0"/>
          </a:p>
        </p:txBody>
      </p:sp>
    </p:spTree>
    <p:extLst>
      <p:ext uri="{BB962C8B-B14F-4D97-AF65-F5344CB8AC3E}">
        <p14:creationId xmlns:p14="http://schemas.microsoft.com/office/powerpoint/2010/main" val="3244181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153F-A335-4AF2-9444-629A04BA7126}"/>
              </a:ext>
            </a:extLst>
          </p:cNvPr>
          <p:cNvSpPr>
            <a:spLocks noGrp="1"/>
          </p:cNvSpPr>
          <p:nvPr>
            <p:ph type="title"/>
          </p:nvPr>
        </p:nvSpPr>
        <p:spPr>
          <a:xfrm>
            <a:off x="383558" y="349581"/>
            <a:ext cx="6862012" cy="868026"/>
          </a:xfrm>
        </p:spPr>
        <p:txBody>
          <a:bodyPr vert="horz" lIns="91440" tIns="45720" rIns="91440" bIns="45720" rtlCol="0" anchor="b">
            <a:normAutofit/>
          </a:bodyPr>
          <a:lstStyle/>
          <a:p>
            <a:r>
              <a:rPr lang="en-US" dirty="0"/>
              <a:t>Data Center Floor Plan</a:t>
            </a:r>
          </a:p>
        </p:txBody>
      </p:sp>
      <p:sp>
        <p:nvSpPr>
          <p:cNvPr id="4" name="Slide Number Placeholder 3">
            <a:extLst>
              <a:ext uri="{FF2B5EF4-FFF2-40B4-BE49-F238E27FC236}">
                <a16:creationId xmlns:a16="http://schemas.microsoft.com/office/drawing/2014/main" id="{2908451D-2276-4EE9-AE0F-270BAA53548E}"/>
              </a:ext>
            </a:extLst>
          </p:cNvPr>
          <p:cNvSpPr>
            <a:spLocks noGrp="1"/>
          </p:cNvSpPr>
          <p:nvPr>
            <p:ph type="sldNum" sz="quarter" idx="12"/>
          </p:nvPr>
        </p:nvSpPr>
        <p:spPr/>
        <p:txBody>
          <a:bodyPr/>
          <a:lstStyle/>
          <a:p>
            <a:fld id="{D57F1E4F-1CFF-5643-939E-02111984F565}" type="slidenum">
              <a:rPr lang="en-US" smtClean="0"/>
              <a:t>11</a:t>
            </a:fld>
            <a:endParaRPr lang="en-US" dirty="0"/>
          </a:p>
        </p:txBody>
      </p:sp>
      <p:pic>
        <p:nvPicPr>
          <p:cNvPr id="820" name="Picture 819">
            <a:extLst>
              <a:ext uri="{FF2B5EF4-FFF2-40B4-BE49-F238E27FC236}">
                <a16:creationId xmlns:a16="http://schemas.microsoft.com/office/drawing/2014/main" id="{F84E0D56-6932-4B34-B05E-8FA270B37A9B}"/>
              </a:ext>
            </a:extLst>
          </p:cNvPr>
          <p:cNvPicPr>
            <a:picLocks noChangeAspect="1"/>
          </p:cNvPicPr>
          <p:nvPr/>
        </p:nvPicPr>
        <p:blipFill>
          <a:blip r:embed="rId4"/>
          <a:stretch>
            <a:fillRect/>
          </a:stretch>
        </p:blipFill>
        <p:spPr>
          <a:xfrm>
            <a:off x="0" y="1777138"/>
            <a:ext cx="9144000" cy="5080861"/>
          </a:xfrm>
          <a:prstGeom prst="rect">
            <a:avLst/>
          </a:prstGeom>
        </p:spPr>
      </p:pic>
    </p:spTree>
    <p:extLst>
      <p:ext uri="{BB962C8B-B14F-4D97-AF65-F5344CB8AC3E}">
        <p14:creationId xmlns:p14="http://schemas.microsoft.com/office/powerpoint/2010/main" val="34656942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4AB0-4B3D-4CEC-B297-F710E87958B0}"/>
              </a:ext>
            </a:extLst>
          </p:cNvPr>
          <p:cNvSpPr>
            <a:spLocks noGrp="1"/>
          </p:cNvSpPr>
          <p:nvPr>
            <p:ph type="title"/>
          </p:nvPr>
        </p:nvSpPr>
        <p:spPr>
          <a:xfrm>
            <a:off x="484710" y="452718"/>
            <a:ext cx="8103478" cy="1400530"/>
          </a:xfrm>
        </p:spPr>
        <p:txBody>
          <a:bodyPr/>
          <a:lstStyle/>
          <a:p>
            <a:r>
              <a:rPr lang="en-US" dirty="0"/>
              <a:t>Cooling Mechanism For the Data Center</a:t>
            </a:r>
          </a:p>
        </p:txBody>
      </p:sp>
      <p:sp>
        <p:nvSpPr>
          <p:cNvPr id="3" name="Content Placeholder 2">
            <a:extLst>
              <a:ext uri="{FF2B5EF4-FFF2-40B4-BE49-F238E27FC236}">
                <a16:creationId xmlns:a16="http://schemas.microsoft.com/office/drawing/2014/main" id="{A356765B-DCC7-4A8C-90A0-3756BB80717F}"/>
              </a:ext>
            </a:extLst>
          </p:cNvPr>
          <p:cNvSpPr>
            <a:spLocks noGrp="1"/>
          </p:cNvSpPr>
          <p:nvPr>
            <p:ph idx="1"/>
          </p:nvPr>
        </p:nvSpPr>
        <p:spPr>
          <a:xfrm>
            <a:off x="769715" y="2064610"/>
            <a:ext cx="7187941" cy="4095807"/>
          </a:xfrm>
        </p:spPr>
        <p:txBody>
          <a:bodyPr/>
          <a:lstStyle/>
          <a:p>
            <a:r>
              <a:rPr lang="en-US" dirty="0"/>
              <a:t>For Raised Floor Data Center</a:t>
            </a:r>
          </a:p>
          <a:p>
            <a:pPr lvl="1"/>
            <a:r>
              <a:rPr lang="en-US" dirty="0"/>
              <a:t>Chilled Water Cooling Method</a:t>
            </a:r>
          </a:p>
          <a:p>
            <a:pPr lvl="1"/>
            <a:r>
              <a:rPr lang="en-US" dirty="0"/>
              <a:t>Air Side Economizer – Free Cooling</a:t>
            </a:r>
          </a:p>
          <a:p>
            <a:pPr lvl="2"/>
            <a:r>
              <a:rPr lang="en-US" dirty="0"/>
              <a:t>Reduces use of Refrigeration Compressor</a:t>
            </a:r>
          </a:p>
          <a:p>
            <a:r>
              <a:rPr lang="en-US" dirty="0"/>
              <a:t>Cooling Redundancy</a:t>
            </a:r>
          </a:p>
          <a:p>
            <a:pPr lvl="1"/>
            <a:r>
              <a:rPr lang="en-US" dirty="0"/>
              <a:t>Used 3 Air Handlers Units</a:t>
            </a:r>
          </a:p>
          <a:p>
            <a:pPr lvl="1"/>
            <a:r>
              <a:rPr lang="en-US" dirty="0"/>
              <a:t>Main Power Connection for Air Handler</a:t>
            </a:r>
          </a:p>
          <a:p>
            <a:pPr lvl="1"/>
            <a:r>
              <a:rPr lang="en-US" dirty="0"/>
              <a:t>Used Separate UPS &amp; Generator Backup for HVAC, Servers and Networking Devices</a:t>
            </a:r>
          </a:p>
        </p:txBody>
      </p:sp>
      <p:sp>
        <p:nvSpPr>
          <p:cNvPr id="4" name="Slide Number Placeholder 3">
            <a:extLst>
              <a:ext uri="{FF2B5EF4-FFF2-40B4-BE49-F238E27FC236}">
                <a16:creationId xmlns:a16="http://schemas.microsoft.com/office/drawing/2014/main" id="{99187531-F705-4ADA-B0B6-D4B0DE64E79F}"/>
              </a:ext>
            </a:extLst>
          </p:cNvPr>
          <p:cNvSpPr>
            <a:spLocks noGrp="1"/>
          </p:cNvSpPr>
          <p:nvPr>
            <p:ph type="sldNum" sz="quarter" idx="12"/>
          </p:nvPr>
        </p:nvSpPr>
        <p:spPr/>
        <p:txBody>
          <a:bodyPr/>
          <a:lstStyle/>
          <a:p>
            <a:fld id="{D57F1E4F-1CFF-5643-939E-02111984F565}" type="slidenum">
              <a:rPr lang="en-US" smtClean="0"/>
              <a:t>12</a:t>
            </a:fld>
            <a:endParaRPr lang="en-US" dirty="0"/>
          </a:p>
        </p:txBody>
      </p:sp>
    </p:spTree>
    <p:extLst>
      <p:ext uri="{BB962C8B-B14F-4D97-AF65-F5344CB8AC3E}">
        <p14:creationId xmlns:p14="http://schemas.microsoft.com/office/powerpoint/2010/main" val="977380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849DE-4F94-49CF-91F8-1C5FB3CC88C0}"/>
              </a:ext>
            </a:extLst>
          </p:cNvPr>
          <p:cNvSpPr>
            <a:spLocks noGrp="1"/>
          </p:cNvSpPr>
          <p:nvPr>
            <p:ph type="title"/>
          </p:nvPr>
        </p:nvSpPr>
        <p:spPr/>
        <p:txBody>
          <a:bodyPr/>
          <a:lstStyle/>
          <a:p>
            <a:r>
              <a:rPr lang="en-US" sz="3600" dirty="0"/>
              <a:t>Green Approach for Cooling Data Center – Free Cooling</a:t>
            </a:r>
          </a:p>
        </p:txBody>
      </p:sp>
      <p:sp>
        <p:nvSpPr>
          <p:cNvPr id="3" name="Content Placeholder 2">
            <a:extLst>
              <a:ext uri="{FF2B5EF4-FFF2-40B4-BE49-F238E27FC236}">
                <a16:creationId xmlns:a16="http://schemas.microsoft.com/office/drawing/2014/main" id="{CF0A1744-D86C-446E-AF1C-D3D460C93D7E}"/>
              </a:ext>
            </a:extLst>
          </p:cNvPr>
          <p:cNvSpPr>
            <a:spLocks noGrp="1"/>
          </p:cNvSpPr>
          <p:nvPr>
            <p:ph idx="1"/>
          </p:nvPr>
        </p:nvSpPr>
        <p:spPr>
          <a:xfrm>
            <a:off x="827700" y="2052925"/>
            <a:ext cx="7980124" cy="4195481"/>
          </a:xfrm>
        </p:spPr>
        <p:txBody>
          <a:bodyPr>
            <a:normAutofit/>
          </a:bodyPr>
          <a:lstStyle/>
          <a:p>
            <a:r>
              <a:rPr lang="en-US" dirty="0"/>
              <a:t>Computer Room Air Handler Units (CRAH)</a:t>
            </a:r>
          </a:p>
          <a:p>
            <a:pPr lvl="1"/>
            <a:r>
              <a:rPr lang="en-US" dirty="0"/>
              <a:t>Compatible with Airside Economizers</a:t>
            </a:r>
          </a:p>
          <a:p>
            <a:pPr lvl="1"/>
            <a:r>
              <a:rPr lang="en-US" dirty="0"/>
              <a:t>Uses both outside air and chilled water for cooling </a:t>
            </a:r>
          </a:p>
          <a:p>
            <a:pPr lvl="2"/>
            <a:r>
              <a:rPr lang="en-US" dirty="0"/>
              <a:t>60 % Reduce Annual Electricity Consumption</a:t>
            </a:r>
          </a:p>
          <a:p>
            <a:pPr lvl="2"/>
            <a:r>
              <a:rPr lang="en-US" dirty="0"/>
              <a:t>15% Reduction in PUE</a:t>
            </a:r>
          </a:p>
          <a:p>
            <a:r>
              <a:rPr lang="en-US" dirty="0"/>
              <a:t>Reasons for going green with Cooling Infrastructure</a:t>
            </a:r>
          </a:p>
          <a:p>
            <a:pPr lvl="1"/>
            <a:r>
              <a:rPr lang="en-US" dirty="0"/>
              <a:t>Favorable climatic conditions for using natural air for cooling</a:t>
            </a:r>
          </a:p>
          <a:p>
            <a:pPr lvl="1"/>
            <a:r>
              <a:rPr lang="en-US" dirty="0"/>
              <a:t>Installing Airside Economizer in new data center facility will be feasible</a:t>
            </a:r>
          </a:p>
          <a:p>
            <a:pPr lvl="1"/>
            <a:r>
              <a:rPr lang="en-US" dirty="0"/>
              <a:t>Industrial Electricity is cheaper - 6.68(Cents per kWh)</a:t>
            </a:r>
          </a:p>
          <a:p>
            <a:pPr marL="457200" lvl="1" indent="0">
              <a:buNone/>
            </a:pPr>
            <a:endParaRPr lang="en-US" dirty="0"/>
          </a:p>
        </p:txBody>
      </p:sp>
      <p:sp>
        <p:nvSpPr>
          <p:cNvPr id="4" name="Slide Number Placeholder 3">
            <a:extLst>
              <a:ext uri="{FF2B5EF4-FFF2-40B4-BE49-F238E27FC236}">
                <a16:creationId xmlns:a16="http://schemas.microsoft.com/office/drawing/2014/main" id="{06256463-2B6E-48C9-886C-DEE4C01B1DDD}"/>
              </a:ext>
            </a:extLst>
          </p:cNvPr>
          <p:cNvSpPr>
            <a:spLocks noGrp="1"/>
          </p:cNvSpPr>
          <p:nvPr>
            <p:ph type="sldNum" sz="quarter" idx="12"/>
          </p:nvPr>
        </p:nvSpPr>
        <p:spPr/>
        <p:txBody>
          <a:bodyPr/>
          <a:lstStyle/>
          <a:p>
            <a:fld id="{D57F1E4F-1CFF-5643-939E-02111984F565}" type="slidenum">
              <a:rPr lang="en-US" smtClean="0"/>
              <a:t>13</a:t>
            </a:fld>
            <a:endParaRPr lang="en-US" dirty="0"/>
          </a:p>
        </p:txBody>
      </p:sp>
    </p:spTree>
    <p:extLst>
      <p:ext uri="{BB962C8B-B14F-4D97-AF65-F5344CB8AC3E}">
        <p14:creationId xmlns:p14="http://schemas.microsoft.com/office/powerpoint/2010/main" val="39678989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F8A47-85CF-430E-BBD8-9260E3238A49}"/>
              </a:ext>
            </a:extLst>
          </p:cNvPr>
          <p:cNvSpPr>
            <a:spLocks noGrp="1"/>
          </p:cNvSpPr>
          <p:nvPr>
            <p:ph type="title"/>
          </p:nvPr>
        </p:nvSpPr>
        <p:spPr>
          <a:xfrm>
            <a:off x="370410" y="220654"/>
            <a:ext cx="7055380" cy="1400530"/>
          </a:xfrm>
        </p:spPr>
        <p:txBody>
          <a:bodyPr/>
          <a:lstStyle/>
          <a:p>
            <a:r>
              <a:rPr lang="en-US" dirty="0"/>
              <a:t>Air Side Economizer</a:t>
            </a:r>
          </a:p>
        </p:txBody>
      </p:sp>
      <p:pic>
        <p:nvPicPr>
          <p:cNvPr id="4" name="Content Placeholder 3">
            <a:extLst>
              <a:ext uri="{FF2B5EF4-FFF2-40B4-BE49-F238E27FC236}">
                <a16:creationId xmlns:a16="http://schemas.microsoft.com/office/drawing/2014/main" id="{29DBD426-91F0-4EFC-88E4-32E655A17000}"/>
              </a:ext>
            </a:extLst>
          </p:cNvPr>
          <p:cNvPicPr>
            <a:picLocks noGrp="1" noChangeAspect="1"/>
          </p:cNvPicPr>
          <p:nvPr>
            <p:ph idx="1"/>
          </p:nvPr>
        </p:nvPicPr>
        <p:blipFill>
          <a:blip r:embed="rId3"/>
          <a:stretch>
            <a:fillRect/>
          </a:stretch>
        </p:blipFill>
        <p:spPr>
          <a:xfrm>
            <a:off x="0" y="1762991"/>
            <a:ext cx="4896212" cy="1789356"/>
          </a:xfrm>
          <a:prstGeom prst="rect">
            <a:avLst/>
          </a:prstGeom>
        </p:spPr>
      </p:pic>
      <p:pic>
        <p:nvPicPr>
          <p:cNvPr id="5" name="Picture 4">
            <a:extLst>
              <a:ext uri="{FF2B5EF4-FFF2-40B4-BE49-F238E27FC236}">
                <a16:creationId xmlns:a16="http://schemas.microsoft.com/office/drawing/2014/main" id="{F3C25010-A50B-484E-90B5-C8DF01AF45E3}"/>
              </a:ext>
            </a:extLst>
          </p:cNvPr>
          <p:cNvPicPr>
            <a:picLocks noChangeAspect="1"/>
          </p:cNvPicPr>
          <p:nvPr/>
        </p:nvPicPr>
        <p:blipFill>
          <a:blip r:embed="rId4"/>
          <a:stretch>
            <a:fillRect/>
          </a:stretch>
        </p:blipFill>
        <p:spPr>
          <a:xfrm>
            <a:off x="0" y="3552347"/>
            <a:ext cx="9144000" cy="3268266"/>
          </a:xfrm>
          <a:prstGeom prst="rect">
            <a:avLst/>
          </a:prstGeom>
        </p:spPr>
      </p:pic>
      <p:sp>
        <p:nvSpPr>
          <p:cNvPr id="3" name="Slide Number Placeholder 2">
            <a:extLst>
              <a:ext uri="{FF2B5EF4-FFF2-40B4-BE49-F238E27FC236}">
                <a16:creationId xmlns:a16="http://schemas.microsoft.com/office/drawing/2014/main" id="{0E82603D-AA15-49F8-AED1-6F6661DDE18F}"/>
              </a:ext>
            </a:extLst>
          </p:cNvPr>
          <p:cNvSpPr>
            <a:spLocks noGrp="1"/>
          </p:cNvSpPr>
          <p:nvPr>
            <p:ph type="sldNum" sz="quarter" idx="12"/>
          </p:nvPr>
        </p:nvSpPr>
        <p:spPr/>
        <p:txBody>
          <a:bodyPr/>
          <a:lstStyle/>
          <a:p>
            <a:fld id="{D57F1E4F-1CFF-5643-939E-02111984F565}" type="slidenum">
              <a:rPr lang="en-US" smtClean="0"/>
              <a:t>14</a:t>
            </a:fld>
            <a:endParaRPr lang="en-US" dirty="0"/>
          </a:p>
        </p:txBody>
      </p:sp>
    </p:spTree>
    <p:extLst>
      <p:ext uri="{BB962C8B-B14F-4D97-AF65-F5344CB8AC3E}">
        <p14:creationId xmlns:p14="http://schemas.microsoft.com/office/powerpoint/2010/main" val="3710902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7ECE7-89E8-4480-9B72-F018D6F4B892}"/>
              </a:ext>
            </a:extLst>
          </p:cNvPr>
          <p:cNvSpPr>
            <a:spLocks noGrp="1"/>
          </p:cNvSpPr>
          <p:nvPr>
            <p:ph type="title"/>
          </p:nvPr>
        </p:nvSpPr>
        <p:spPr>
          <a:xfrm>
            <a:off x="484709" y="452718"/>
            <a:ext cx="7696399" cy="1400530"/>
          </a:xfrm>
        </p:spPr>
        <p:txBody>
          <a:bodyPr/>
          <a:lstStyle/>
          <a:p>
            <a:r>
              <a:rPr lang="en-US" dirty="0"/>
              <a:t>Risk Assessment for Cooling Redundancy</a:t>
            </a:r>
          </a:p>
        </p:txBody>
      </p:sp>
      <p:sp>
        <p:nvSpPr>
          <p:cNvPr id="3" name="Content Placeholder 2">
            <a:extLst>
              <a:ext uri="{FF2B5EF4-FFF2-40B4-BE49-F238E27FC236}">
                <a16:creationId xmlns:a16="http://schemas.microsoft.com/office/drawing/2014/main" id="{A31834EF-6336-4117-AB51-FFCC83827C33}"/>
              </a:ext>
            </a:extLst>
          </p:cNvPr>
          <p:cNvSpPr>
            <a:spLocks noGrp="1"/>
          </p:cNvSpPr>
          <p:nvPr>
            <p:ph idx="1"/>
          </p:nvPr>
        </p:nvSpPr>
        <p:spPr/>
        <p:txBody>
          <a:bodyPr>
            <a:normAutofit/>
          </a:bodyPr>
          <a:lstStyle/>
          <a:p>
            <a:r>
              <a:rPr lang="en-US" dirty="0"/>
              <a:t>Freezing can occur once the ambient air temperature gets below 0 °C. </a:t>
            </a:r>
          </a:p>
          <a:p>
            <a:r>
              <a:rPr lang="en-US" dirty="0"/>
              <a:t>Full free cooling and mixed operation starts at relatively low outdoor air temperatures.</a:t>
            </a:r>
          </a:p>
          <a:p>
            <a:r>
              <a:rPr lang="en-US" dirty="0"/>
              <a:t>May be maintenance intensive 	</a:t>
            </a:r>
          </a:p>
          <a:p>
            <a:r>
              <a:rPr lang="en-US" dirty="0"/>
              <a:t>Not applicable in all regions</a:t>
            </a:r>
          </a:p>
        </p:txBody>
      </p:sp>
      <p:sp>
        <p:nvSpPr>
          <p:cNvPr id="4" name="Slide Number Placeholder 3">
            <a:extLst>
              <a:ext uri="{FF2B5EF4-FFF2-40B4-BE49-F238E27FC236}">
                <a16:creationId xmlns:a16="http://schemas.microsoft.com/office/drawing/2014/main" id="{301939FD-C61B-45A6-B0F3-724FFC4C7FAF}"/>
              </a:ext>
            </a:extLst>
          </p:cNvPr>
          <p:cNvSpPr>
            <a:spLocks noGrp="1"/>
          </p:cNvSpPr>
          <p:nvPr>
            <p:ph type="sldNum" sz="quarter" idx="12"/>
          </p:nvPr>
        </p:nvSpPr>
        <p:spPr/>
        <p:txBody>
          <a:bodyPr/>
          <a:lstStyle/>
          <a:p>
            <a:fld id="{D57F1E4F-1CFF-5643-939E-02111984F565}" type="slidenum">
              <a:rPr lang="en-US" smtClean="0"/>
              <a:t>15</a:t>
            </a:fld>
            <a:endParaRPr lang="en-US" dirty="0"/>
          </a:p>
        </p:txBody>
      </p:sp>
    </p:spTree>
    <p:extLst>
      <p:ext uri="{BB962C8B-B14F-4D97-AF65-F5344CB8AC3E}">
        <p14:creationId xmlns:p14="http://schemas.microsoft.com/office/powerpoint/2010/main" val="26203502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07372-23C4-41D8-86EA-2EA85B1D518E}"/>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E6E9FBD7-7E77-4D2B-9AEB-A760F73E904E}"/>
              </a:ext>
            </a:extLst>
          </p:cNvPr>
          <p:cNvSpPr>
            <a:spLocks noGrp="1"/>
          </p:cNvSpPr>
          <p:nvPr>
            <p:ph idx="1"/>
          </p:nvPr>
        </p:nvSpPr>
        <p:spPr>
          <a:xfrm>
            <a:off x="641024" y="1159498"/>
            <a:ext cx="7927942" cy="5608948"/>
          </a:xfrm>
        </p:spPr>
        <p:txBody>
          <a:bodyPr>
            <a:noAutofit/>
          </a:bodyPr>
          <a:lstStyle/>
          <a:p>
            <a:pPr marL="0" indent="0">
              <a:lnSpc>
                <a:spcPct val="150000"/>
              </a:lnSpc>
              <a:buNone/>
            </a:pPr>
            <a:r>
              <a:rPr lang="en-US" sz="1200" dirty="0" err="1">
                <a:latin typeface="Times New Roman" panose="02020603050405020304" pitchFamily="18" charset="0"/>
                <a:cs typeface="Times New Roman" panose="02020603050405020304" pitchFamily="18" charset="0"/>
              </a:rPr>
              <a:t>Rogoway</a:t>
            </a:r>
            <a:r>
              <a:rPr lang="en-US" sz="1200" dirty="0">
                <a:latin typeface="Times New Roman" panose="02020603050405020304" pitchFamily="18" charset="0"/>
                <a:cs typeface="Times New Roman" panose="02020603050405020304" pitchFamily="18" charset="0"/>
              </a:rPr>
              <a:t>, M. (2018, </a:t>
            </a:r>
            <a:r>
              <a:rPr lang="en-US" sz="1200" dirty="0" err="1">
                <a:latin typeface="Times New Roman" panose="02020603050405020304" pitchFamily="18" charset="0"/>
                <a:cs typeface="Times New Roman" panose="02020603050405020304" pitchFamily="18" charset="0"/>
              </a:rPr>
              <a:t>Januarary</a:t>
            </a:r>
            <a:r>
              <a:rPr lang="en-US" sz="1200" dirty="0">
                <a:latin typeface="Times New Roman" panose="02020603050405020304" pitchFamily="18" charset="0"/>
                <a:cs typeface="Times New Roman" panose="02020603050405020304" pitchFamily="18" charset="0"/>
              </a:rPr>
              <a:t> 19). Data centers' small-town tax breaks bring Silicon Valley to rural America Retrieved from </a:t>
            </a:r>
            <a:r>
              <a:rPr lang="en-US" sz="1200" dirty="0">
                <a:latin typeface="Times New Roman" panose="02020603050405020304" pitchFamily="18" charset="0"/>
                <a:cs typeface="Times New Roman" panose="02020603050405020304" pitchFamily="18" charset="0"/>
                <a:hlinkClick r:id="rId2"/>
              </a:rPr>
              <a:t>http://www.oregonlive.com/silicon-forest/index.ssf/2015/10/small-town_tax_breaks_bring_si.html</a:t>
            </a:r>
            <a:endParaRPr lang="en-US" sz="12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hlinkClick r:id="rId2"/>
            </a:endParaRPr>
          </a:p>
          <a:p>
            <a:pPr marL="0" indent="0">
              <a:lnSpc>
                <a:spcPct val="150000"/>
              </a:lnSpc>
              <a:buNone/>
            </a:pPr>
            <a:r>
              <a:rPr lang="en-US" sz="1200" dirty="0" err="1">
                <a:latin typeface="Times New Roman" panose="02020603050405020304" pitchFamily="18" charset="0"/>
                <a:cs typeface="Times New Roman" panose="02020603050405020304" pitchFamily="18" charset="0"/>
              </a:rPr>
              <a:t>Rareshide</a:t>
            </a:r>
            <a:r>
              <a:rPr lang="en-US" sz="1200" dirty="0">
                <a:latin typeface="Times New Roman" panose="02020603050405020304" pitchFamily="18" charset="0"/>
                <a:cs typeface="Times New Roman" panose="02020603050405020304" pitchFamily="18" charset="0"/>
              </a:rPr>
              <a:t>, M. (2017, October 23). Power in the Data Center and its Cost Across the U.S. Retrieved from </a:t>
            </a:r>
            <a:r>
              <a:rPr lang="en-US" sz="1200" dirty="0">
                <a:latin typeface="Times New Roman" panose="02020603050405020304" pitchFamily="18" charset="0"/>
                <a:cs typeface="Times New Roman" panose="02020603050405020304" pitchFamily="18" charset="0"/>
                <a:hlinkClick r:id="rId2"/>
              </a:rPr>
              <a:t>https://info.siteselectiongroup.com/blog/power-in-the-data-center-and-its-costs-across-the-united-states</a:t>
            </a:r>
          </a:p>
          <a:p>
            <a:pPr marL="0" indent="0">
              <a:lnSpc>
                <a:spcPct val="150000"/>
              </a:lnSpc>
              <a:buNone/>
            </a:pPr>
            <a:r>
              <a:rPr lang="en-US" sz="1200" dirty="0" err="1">
                <a:latin typeface="Times New Roman" panose="02020603050405020304" pitchFamily="18" charset="0"/>
                <a:cs typeface="Times New Roman" panose="02020603050405020304" pitchFamily="18" charset="0"/>
              </a:rPr>
              <a:t>Rogoway</a:t>
            </a:r>
            <a:r>
              <a:rPr lang="en-US" sz="1200" dirty="0">
                <a:latin typeface="Times New Roman" panose="02020603050405020304" pitchFamily="18" charset="0"/>
                <a:cs typeface="Times New Roman" panose="02020603050405020304" pitchFamily="18" charset="0"/>
              </a:rPr>
              <a:t>, M. (2011, November 19). Data centers in Oregon: High tech meets high desert (part 1 of 3) Retrieved from </a:t>
            </a:r>
            <a:r>
              <a:rPr lang="en-US" sz="1200" dirty="0">
                <a:latin typeface="Times New Roman" panose="02020603050405020304" pitchFamily="18" charset="0"/>
                <a:cs typeface="Times New Roman" panose="02020603050405020304" pitchFamily="18" charset="0"/>
                <a:hlinkClick r:id="rId2"/>
              </a:rPr>
              <a:t>http://www.oregonlive.com/business/index.ssf/2011/11/data_clouds_settle_in_oregon_w.html</a:t>
            </a:r>
          </a:p>
          <a:p>
            <a:pPr marL="0" indent="0">
              <a:lnSpc>
                <a:spcPct val="150000"/>
              </a:lnSpc>
              <a:buNone/>
            </a:pPr>
            <a:r>
              <a:rPr lang="en-US" sz="1200" dirty="0">
                <a:latin typeface="Times New Roman" panose="02020603050405020304" pitchFamily="18" charset="0"/>
                <a:cs typeface="Times New Roman" panose="02020603050405020304" pitchFamily="18" charset="0"/>
              </a:rPr>
              <a:t>Energy in Oregon (n.d.) Retrieved from </a:t>
            </a:r>
            <a:r>
              <a:rPr lang="en-US" sz="1200" dirty="0">
                <a:latin typeface="Times New Roman" panose="02020603050405020304" pitchFamily="18" charset="0"/>
                <a:cs typeface="Times New Roman" panose="02020603050405020304" pitchFamily="18" charset="0"/>
                <a:hlinkClick r:id="rId2"/>
              </a:rPr>
              <a:t>https://en.wikipedia.org/wiki/Energy_in_Oregon</a:t>
            </a:r>
          </a:p>
          <a:p>
            <a:pPr marL="0" indent="0">
              <a:lnSpc>
                <a:spcPct val="150000"/>
              </a:lnSpc>
              <a:buNone/>
            </a:pPr>
            <a:r>
              <a:rPr lang="en-US" sz="1200" dirty="0">
                <a:latin typeface="Times New Roman" panose="02020603050405020304" pitchFamily="18" charset="0"/>
                <a:cs typeface="Times New Roman" panose="02020603050405020304" pitchFamily="18" charset="0"/>
              </a:rPr>
              <a:t>Cisco Nexus 5000 Series Switches.(n.d.). Retrieved from </a:t>
            </a:r>
            <a:r>
              <a:rPr lang="en-US" sz="1200" dirty="0">
                <a:latin typeface="Times New Roman" panose="02020603050405020304" pitchFamily="18" charset="0"/>
                <a:cs typeface="Times New Roman" panose="02020603050405020304" pitchFamily="18" charset="0"/>
                <a:hlinkClick r:id="rId2"/>
              </a:rPr>
              <a:t>https://www.cisco.com/c/en/us/products/switches/nexus-5000-series-switches/index.html</a:t>
            </a:r>
          </a:p>
          <a:p>
            <a:pPr marL="0" indent="0">
              <a:lnSpc>
                <a:spcPct val="150000"/>
              </a:lnSpc>
              <a:buNone/>
            </a:pPr>
            <a:r>
              <a:rPr lang="en-US" sz="1200" dirty="0">
                <a:latin typeface="Times New Roman" panose="02020603050405020304" pitchFamily="18" charset="0"/>
                <a:cs typeface="Times New Roman" panose="02020603050405020304" pitchFamily="18" charset="0"/>
              </a:rPr>
              <a:t>Copper Cabling Solutions for Data Centers. Retrieved from </a:t>
            </a:r>
            <a:r>
              <a:rPr lang="en-US" sz="1200" dirty="0">
                <a:latin typeface="Times New Roman" panose="02020603050405020304" pitchFamily="18" charset="0"/>
                <a:cs typeface="Times New Roman" panose="02020603050405020304" pitchFamily="18" charset="0"/>
                <a:hlinkClick r:id="rId2"/>
              </a:rPr>
              <a:t>http://www.siemon.com/us/datacenter/cabling/copper.aspx</a:t>
            </a:r>
            <a:endParaRPr lang="en-US" sz="1200" dirty="0">
              <a:latin typeface="Times New Roman" panose="02020603050405020304" pitchFamily="18" charset="0"/>
              <a:cs typeface="Times New Roman" panose="02020603050405020304" pitchFamily="18" charset="0"/>
            </a:endParaRPr>
          </a:p>
          <a:p>
            <a:pPr marL="0" indent="0">
              <a:lnSpc>
                <a:spcPct val="150000"/>
              </a:lnSpc>
              <a:buNone/>
            </a:pPr>
            <a:r>
              <a:rPr lang="en-US" sz="1200" dirty="0" err="1">
                <a:latin typeface="Times New Roman" panose="02020603050405020304" pitchFamily="18" charset="0"/>
                <a:cs typeface="Times New Roman" panose="02020603050405020304" pitchFamily="18" charset="0"/>
              </a:rPr>
              <a:t>TrippLite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SmartRack</a:t>
            </a:r>
            <a:r>
              <a:rPr lang="en-US" sz="1200" dirty="0">
                <a:latin typeface="Times New Roman" panose="02020603050405020304" pitchFamily="18" charset="0"/>
                <a:cs typeface="Times New Roman" panose="02020603050405020304" pitchFamily="18" charset="0"/>
              </a:rPr>
              <a:t> 42-Units Premium Enclosure. Retrieved from </a:t>
            </a:r>
            <a:r>
              <a:rPr lang="en-US" sz="1200" dirty="0">
                <a:latin typeface="Times New Roman" panose="02020603050405020304" pitchFamily="18" charset="0"/>
                <a:cs typeface="Times New Roman" panose="02020603050405020304" pitchFamily="18" charset="0"/>
                <a:hlinkClick r:id="rId3"/>
              </a:rPr>
              <a:t>http://www.dell.com/en-us/work/shop/accessories/apd/a0688999?cid=302824&amp;st=&amp;gclid=Cj0KCQjw-uzVBRDkARIsALkZAdm-XgN52J7m9voX7E</a:t>
            </a:r>
            <a:endParaRPr lang="en-US" sz="1200" dirty="0">
              <a:latin typeface="Times New Roman" panose="02020603050405020304" pitchFamily="18" charset="0"/>
              <a:cs typeface="Times New Roman" panose="02020603050405020304" pitchFamily="18" charset="0"/>
            </a:endParaRPr>
          </a:p>
          <a:p>
            <a:pPr marL="0" indent="0">
              <a:lnSpc>
                <a:spcPct val="150000"/>
              </a:lnSpc>
              <a:buNone/>
            </a:pPr>
            <a:r>
              <a:rPr lang="en-US" sz="1200" dirty="0">
                <a:latin typeface="Times New Roman" panose="02020603050405020304" pitchFamily="18" charset="0"/>
                <a:cs typeface="Times New Roman" panose="02020603050405020304" pitchFamily="18" charset="0"/>
              </a:rPr>
              <a:t>Cisco Nexus 5000 Series(n.d.). Retrieved from </a:t>
            </a:r>
            <a:r>
              <a:rPr lang="en-US" sz="1200" dirty="0">
                <a:latin typeface="Times New Roman" panose="02020603050405020304" pitchFamily="18" charset="0"/>
                <a:cs typeface="Times New Roman" panose="02020603050405020304" pitchFamily="18" charset="0"/>
                <a:hlinkClick r:id="rId4"/>
              </a:rPr>
              <a:t>http://www.router-switch.com/n5k-c5548up-fa.html?gclid=Cj0KCQjw-uzVBRDkARIsALkZAdnLKQ9oTOY9_QLuEfjouGKzLSaCzppRp0bLlwcQshdIzK4NHr9RGEAaAqMeEALw_wcB</a:t>
            </a:r>
            <a:endParaRPr lang="en-US" sz="1200" dirty="0">
              <a:latin typeface="Times New Roman" panose="02020603050405020304" pitchFamily="18" charset="0"/>
              <a:cs typeface="Times New Roman" panose="02020603050405020304" pitchFamily="18" charset="0"/>
            </a:endParaRPr>
          </a:p>
          <a:p>
            <a:pPr marL="0" indent="0">
              <a:lnSpc>
                <a:spcPct val="150000"/>
              </a:lnSpc>
              <a:buNone/>
            </a:pPr>
            <a:r>
              <a:rPr lang="en-US" sz="1200" dirty="0" err="1">
                <a:latin typeface="Times New Roman" panose="02020603050405020304" pitchFamily="18" charset="0"/>
                <a:cs typeface="Times New Roman" panose="02020603050405020304" pitchFamily="18" charset="0"/>
              </a:rPr>
              <a:t>Captial</a:t>
            </a:r>
            <a:r>
              <a:rPr lang="en-US" sz="1200" dirty="0">
                <a:latin typeface="Times New Roman" panose="02020603050405020304" pitchFamily="18" charset="0"/>
                <a:cs typeface="Times New Roman" panose="02020603050405020304" pitchFamily="18" charset="0"/>
              </a:rPr>
              <a:t> cost calculator(n.d.). Retrieved from </a:t>
            </a:r>
            <a:r>
              <a:rPr lang="en-US" sz="1200" dirty="0">
                <a:latin typeface="Times New Roman" panose="02020603050405020304" pitchFamily="18" charset="0"/>
                <a:cs typeface="Times New Roman" panose="02020603050405020304" pitchFamily="18" charset="0"/>
                <a:hlinkClick r:id="rId5"/>
              </a:rPr>
              <a:t>https://www.schneider-electric.com/en/work/solutions/system/s1/data-center-and-network-systems/trade-off-tools/data-center-capital-cost-calculator/</a:t>
            </a:r>
            <a:endParaRPr lang="en-US" sz="1200" dirty="0">
              <a:latin typeface="Times New Roman" panose="02020603050405020304" pitchFamily="18" charset="0"/>
              <a:cs typeface="Times New Roman" panose="02020603050405020304" pitchFamily="18" charset="0"/>
            </a:endParaRPr>
          </a:p>
          <a:p>
            <a:pPr marL="0" indent="0">
              <a:lnSpc>
                <a:spcPct val="150000"/>
              </a:lnSpc>
              <a:buNone/>
            </a:pPr>
            <a:endParaRPr lang="en-US" sz="12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8C7091BE-477A-4849-9CE6-61B1E5BD8D17}"/>
              </a:ext>
            </a:extLst>
          </p:cNvPr>
          <p:cNvSpPr>
            <a:spLocks noGrp="1"/>
          </p:cNvSpPr>
          <p:nvPr>
            <p:ph type="sldNum" sz="quarter" idx="12"/>
          </p:nvPr>
        </p:nvSpPr>
        <p:spPr/>
        <p:txBody>
          <a:bodyPr/>
          <a:lstStyle/>
          <a:p>
            <a:fld id="{D57F1E4F-1CFF-5643-939E-02111984F565}" type="slidenum">
              <a:rPr lang="en-US" smtClean="0"/>
              <a:t>16</a:t>
            </a:fld>
            <a:endParaRPr lang="en-US" dirty="0"/>
          </a:p>
        </p:txBody>
      </p:sp>
    </p:spTree>
    <p:extLst>
      <p:ext uri="{BB962C8B-B14F-4D97-AF65-F5344CB8AC3E}">
        <p14:creationId xmlns:p14="http://schemas.microsoft.com/office/powerpoint/2010/main" val="3066259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9C4C2-1B12-48FC-9DC6-0EE0D7BC1069}"/>
              </a:ext>
            </a:extLst>
          </p:cNvPr>
          <p:cNvSpPr>
            <a:spLocks noGrp="1"/>
          </p:cNvSpPr>
          <p:nvPr>
            <p:ph type="title"/>
          </p:nvPr>
        </p:nvSpPr>
        <p:spPr/>
        <p:txBody>
          <a:bodyPr/>
          <a:lstStyle/>
          <a:p>
            <a:r>
              <a:rPr lang="en-US" dirty="0"/>
              <a:t>INDEX</a:t>
            </a:r>
          </a:p>
        </p:txBody>
      </p:sp>
      <p:sp>
        <p:nvSpPr>
          <p:cNvPr id="3" name="Content Placeholder 2">
            <a:extLst>
              <a:ext uri="{FF2B5EF4-FFF2-40B4-BE49-F238E27FC236}">
                <a16:creationId xmlns:a16="http://schemas.microsoft.com/office/drawing/2014/main" id="{06AFD634-C7DA-4579-9797-6E070B7C1406}"/>
              </a:ext>
            </a:extLst>
          </p:cNvPr>
          <p:cNvSpPr>
            <a:spLocks noGrp="1"/>
          </p:cNvSpPr>
          <p:nvPr>
            <p:ph idx="1"/>
          </p:nvPr>
        </p:nvSpPr>
        <p:spPr>
          <a:xfrm>
            <a:off x="827699" y="1465797"/>
            <a:ext cx="7103227" cy="4782609"/>
          </a:xfrm>
        </p:spPr>
        <p:txBody>
          <a:bodyPr>
            <a:noAutofit/>
          </a:bodyPr>
          <a:lstStyle/>
          <a:p>
            <a:r>
              <a:rPr lang="en-US" sz="1400" dirty="0">
                <a:latin typeface="+mn-lt"/>
              </a:rPr>
              <a:t>About </a:t>
            </a:r>
            <a:r>
              <a:rPr lang="en-US" sz="1400" dirty="0" err="1">
                <a:latin typeface="+mn-lt"/>
              </a:rPr>
              <a:t>Ztrip</a:t>
            </a:r>
            <a:r>
              <a:rPr lang="en-US" sz="1400" dirty="0">
                <a:latin typeface="+mn-lt"/>
              </a:rPr>
              <a:t> – Ride Sharing</a:t>
            </a:r>
          </a:p>
          <a:p>
            <a:r>
              <a:rPr lang="en-US" sz="1400" dirty="0"/>
              <a:t>States with Tax Benefits for Data Center</a:t>
            </a:r>
            <a:endParaRPr lang="en-US" sz="1400" dirty="0">
              <a:latin typeface="+mn-lt"/>
            </a:endParaRPr>
          </a:p>
          <a:p>
            <a:r>
              <a:rPr lang="en-US" sz="1400" dirty="0"/>
              <a:t>Why Oregon?</a:t>
            </a:r>
          </a:p>
          <a:p>
            <a:r>
              <a:rPr lang="en-US" sz="1400" dirty="0"/>
              <a:t>Why going with Raised Floor?</a:t>
            </a:r>
          </a:p>
          <a:p>
            <a:r>
              <a:rPr lang="en-US" sz="1400" dirty="0"/>
              <a:t>Components of Data Center</a:t>
            </a:r>
          </a:p>
          <a:p>
            <a:r>
              <a:rPr lang="en-US" sz="1400" dirty="0"/>
              <a:t>Structured Cabling</a:t>
            </a:r>
          </a:p>
          <a:p>
            <a:r>
              <a:rPr lang="en-US" sz="1400" dirty="0"/>
              <a:t>Data Center Floor Plan</a:t>
            </a:r>
          </a:p>
          <a:p>
            <a:r>
              <a:rPr lang="en-US" sz="1400" dirty="0"/>
              <a:t>Cooling Mechanism For the Data Center</a:t>
            </a:r>
          </a:p>
          <a:p>
            <a:r>
              <a:rPr lang="en-US" sz="1400" dirty="0"/>
              <a:t>Green Approach for Cooling Data Center – Free Cooling</a:t>
            </a:r>
          </a:p>
          <a:p>
            <a:r>
              <a:rPr lang="en-US" sz="1400" dirty="0"/>
              <a:t>Risk Assessment for Cooling Redundancy</a:t>
            </a:r>
          </a:p>
        </p:txBody>
      </p:sp>
      <p:sp>
        <p:nvSpPr>
          <p:cNvPr id="4" name="Slide Number Placeholder 3">
            <a:extLst>
              <a:ext uri="{FF2B5EF4-FFF2-40B4-BE49-F238E27FC236}">
                <a16:creationId xmlns:a16="http://schemas.microsoft.com/office/drawing/2014/main" id="{31EDE3D2-BADE-43ED-A076-362E7C3059D6}"/>
              </a:ext>
            </a:extLst>
          </p:cNvPr>
          <p:cNvSpPr>
            <a:spLocks noGrp="1"/>
          </p:cNvSpPr>
          <p:nvPr>
            <p:ph type="sldNum" sz="quarter" idx="12"/>
          </p:nvPr>
        </p:nvSpPr>
        <p:spPr/>
        <p:txBody>
          <a:bodyPr/>
          <a:lstStyle/>
          <a:p>
            <a:fld id="{D57F1E4F-1CFF-5643-939E-02111984F565}" type="slidenum">
              <a:rPr lang="en-US" smtClean="0"/>
              <a:t>2</a:t>
            </a:fld>
            <a:endParaRPr lang="en-US" dirty="0"/>
          </a:p>
        </p:txBody>
      </p:sp>
    </p:spTree>
    <p:extLst>
      <p:ext uri="{BB962C8B-B14F-4D97-AF65-F5344CB8AC3E}">
        <p14:creationId xmlns:p14="http://schemas.microsoft.com/office/powerpoint/2010/main" val="3305495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09C52-11B4-4B8E-85DE-C2BD3A0A0A3A}"/>
              </a:ext>
            </a:extLst>
          </p:cNvPr>
          <p:cNvSpPr>
            <a:spLocks noGrp="1"/>
          </p:cNvSpPr>
          <p:nvPr>
            <p:ph type="title"/>
          </p:nvPr>
        </p:nvSpPr>
        <p:spPr/>
        <p:txBody>
          <a:bodyPr/>
          <a:lstStyle/>
          <a:p>
            <a:r>
              <a:rPr lang="en-US" dirty="0" err="1"/>
              <a:t>Ztrip</a:t>
            </a:r>
            <a:r>
              <a:rPr lang="en-US" dirty="0"/>
              <a:t> – Ride Sharing</a:t>
            </a:r>
          </a:p>
        </p:txBody>
      </p:sp>
      <p:sp>
        <p:nvSpPr>
          <p:cNvPr id="3" name="Content Placeholder 2">
            <a:extLst>
              <a:ext uri="{FF2B5EF4-FFF2-40B4-BE49-F238E27FC236}">
                <a16:creationId xmlns:a16="http://schemas.microsoft.com/office/drawing/2014/main" id="{657A4DE3-22D9-4517-84A7-F3DBADE2BE0F}"/>
              </a:ext>
            </a:extLst>
          </p:cNvPr>
          <p:cNvSpPr>
            <a:spLocks noGrp="1"/>
          </p:cNvSpPr>
          <p:nvPr>
            <p:ph idx="1"/>
          </p:nvPr>
        </p:nvSpPr>
        <p:spPr>
          <a:xfrm>
            <a:off x="573741" y="1465867"/>
            <a:ext cx="8078597" cy="4972639"/>
          </a:xfrm>
        </p:spPr>
        <p:txBody>
          <a:bodyPr>
            <a:normAutofit fontScale="85000" lnSpcReduction="10000"/>
          </a:bodyPr>
          <a:lstStyle/>
          <a:p>
            <a:r>
              <a:rPr lang="en-US" dirty="0" err="1"/>
              <a:t>Ztrip</a:t>
            </a:r>
            <a:r>
              <a:rPr lang="en-US" dirty="0"/>
              <a:t> is an ride sharing and transportation network company</a:t>
            </a:r>
          </a:p>
          <a:p>
            <a:pPr lvl="1"/>
            <a:r>
              <a:rPr lang="en-US" dirty="0"/>
              <a:t>Private Company – Headquartered in Prineville, Oregon</a:t>
            </a:r>
          </a:p>
          <a:p>
            <a:pPr lvl="1"/>
            <a:r>
              <a:rPr lang="en-US" dirty="0"/>
              <a:t>Business operated all over the United States</a:t>
            </a:r>
          </a:p>
          <a:p>
            <a:r>
              <a:rPr lang="en-US" dirty="0"/>
              <a:t>One of the leader in Sharing Economy</a:t>
            </a:r>
          </a:p>
          <a:p>
            <a:pPr lvl="1"/>
            <a:r>
              <a:rPr lang="en-US" dirty="0"/>
              <a:t>Competitors Uber and </a:t>
            </a:r>
            <a:r>
              <a:rPr lang="en-US" dirty="0" err="1"/>
              <a:t>Lyfts</a:t>
            </a:r>
            <a:endParaRPr lang="en-US" dirty="0"/>
          </a:p>
          <a:p>
            <a:r>
              <a:rPr lang="en-US" dirty="0"/>
              <a:t>Company stores critical data for their customers, drivers and Employees</a:t>
            </a:r>
          </a:p>
          <a:p>
            <a:pPr lvl="1"/>
            <a:r>
              <a:rPr lang="en-US" dirty="0"/>
              <a:t>Centralized Website</a:t>
            </a:r>
          </a:p>
          <a:p>
            <a:pPr lvl="1"/>
            <a:r>
              <a:rPr lang="en-US" dirty="0"/>
              <a:t>Works on all Smartphones and Tablet platforms</a:t>
            </a:r>
          </a:p>
          <a:p>
            <a:pPr lvl="1"/>
            <a:r>
              <a:rPr lang="en-US" dirty="0"/>
              <a:t>Enterprise Applications such as ERP and CRM </a:t>
            </a:r>
          </a:p>
          <a:p>
            <a:r>
              <a:rPr lang="en-US" dirty="0"/>
              <a:t>Company vision for building data center</a:t>
            </a:r>
          </a:p>
          <a:p>
            <a:pPr lvl="1"/>
            <a:r>
              <a:rPr lang="en-US" dirty="0"/>
              <a:t>Preferred cheap rates for electricity and tax break</a:t>
            </a:r>
          </a:p>
          <a:p>
            <a:pPr lvl="1"/>
            <a:r>
              <a:rPr lang="en-US" dirty="0"/>
              <a:t>Tier 4 - Need High Availability for the data center </a:t>
            </a:r>
          </a:p>
          <a:p>
            <a:pPr lvl="1"/>
            <a:r>
              <a:rPr lang="en-US" dirty="0"/>
              <a:t>99.995 % uptime with N+1 redundancy.</a:t>
            </a:r>
          </a:p>
          <a:p>
            <a:r>
              <a:rPr lang="en-US" dirty="0"/>
              <a:t>Plan to Build – 3000 Sq. Ft Server Room</a:t>
            </a:r>
          </a:p>
          <a:p>
            <a:endParaRPr lang="en-US" dirty="0"/>
          </a:p>
          <a:p>
            <a:endParaRPr lang="en-US" dirty="0"/>
          </a:p>
          <a:p>
            <a:endParaRPr lang="en-US" dirty="0"/>
          </a:p>
        </p:txBody>
      </p:sp>
      <p:sp>
        <p:nvSpPr>
          <p:cNvPr id="5" name="Slide Number Placeholder 4">
            <a:extLst>
              <a:ext uri="{FF2B5EF4-FFF2-40B4-BE49-F238E27FC236}">
                <a16:creationId xmlns:a16="http://schemas.microsoft.com/office/drawing/2014/main" id="{54C1F488-FFB6-4B6F-9719-D2DCC54A1FCD}"/>
              </a:ext>
            </a:extLst>
          </p:cNvPr>
          <p:cNvSpPr>
            <a:spLocks noGrp="1"/>
          </p:cNvSpPr>
          <p:nvPr>
            <p:ph type="sldNum" sz="quarter" idx="12"/>
          </p:nvPr>
        </p:nvSpPr>
        <p:spPr/>
        <p:txBody>
          <a:bodyPr/>
          <a:lstStyle/>
          <a:p>
            <a:fld id="{D57F1E4F-1CFF-5643-939E-02111984F565}" type="slidenum">
              <a:rPr lang="en-US" smtClean="0"/>
              <a:t>3</a:t>
            </a:fld>
            <a:endParaRPr lang="en-US" dirty="0"/>
          </a:p>
        </p:txBody>
      </p:sp>
    </p:spTree>
    <p:extLst>
      <p:ext uri="{BB962C8B-B14F-4D97-AF65-F5344CB8AC3E}">
        <p14:creationId xmlns:p14="http://schemas.microsoft.com/office/powerpoint/2010/main" val="24604797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AFDCF-3F46-43E7-98E1-30FF6FF50662}"/>
              </a:ext>
            </a:extLst>
          </p:cNvPr>
          <p:cNvSpPr>
            <a:spLocks noGrp="1"/>
          </p:cNvSpPr>
          <p:nvPr>
            <p:ph type="title"/>
          </p:nvPr>
        </p:nvSpPr>
        <p:spPr/>
        <p:txBody>
          <a:bodyPr/>
          <a:lstStyle/>
          <a:p>
            <a:r>
              <a:rPr lang="en-US" sz="4400" dirty="0"/>
              <a:t>States with Tax Benefits </a:t>
            </a:r>
            <a:r>
              <a:rPr lang="en-US" dirty="0"/>
              <a:t>for Data Center</a:t>
            </a:r>
          </a:p>
        </p:txBody>
      </p:sp>
      <p:pic>
        <p:nvPicPr>
          <p:cNvPr id="1026" name="Picture 2" descr="https://image.oregonlive.com/home/olive-media/width600/img/silicon-forest/photo/oct2template-f218ca3730d82f3a.jpg">
            <a:extLst>
              <a:ext uri="{FF2B5EF4-FFF2-40B4-BE49-F238E27FC236}">
                <a16:creationId xmlns:a16="http://schemas.microsoft.com/office/drawing/2014/main" id="{EB6C508F-3C4D-48AF-9F37-7C4E9655887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89389" y="2049717"/>
            <a:ext cx="7183329" cy="4723119"/>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7241A604-9DA1-4998-A177-9CDA5F46686E}"/>
              </a:ext>
            </a:extLst>
          </p:cNvPr>
          <p:cNvSpPr>
            <a:spLocks noGrp="1"/>
          </p:cNvSpPr>
          <p:nvPr>
            <p:ph type="sldNum" sz="quarter" idx="12"/>
          </p:nvPr>
        </p:nvSpPr>
        <p:spPr/>
        <p:txBody>
          <a:bodyPr/>
          <a:lstStyle/>
          <a:p>
            <a:fld id="{D57F1E4F-1CFF-5643-939E-02111984F565}" type="slidenum">
              <a:rPr lang="en-US" smtClean="0"/>
              <a:t>4</a:t>
            </a:fld>
            <a:endParaRPr lang="en-US" dirty="0"/>
          </a:p>
        </p:txBody>
      </p:sp>
    </p:spTree>
    <p:extLst>
      <p:ext uri="{BB962C8B-B14F-4D97-AF65-F5344CB8AC3E}">
        <p14:creationId xmlns:p14="http://schemas.microsoft.com/office/powerpoint/2010/main" val="2277664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1AA97-B568-40FF-BAF3-076C3F8754A7}"/>
              </a:ext>
            </a:extLst>
          </p:cNvPr>
          <p:cNvSpPr>
            <a:spLocks noGrp="1"/>
          </p:cNvSpPr>
          <p:nvPr>
            <p:ph type="title"/>
          </p:nvPr>
        </p:nvSpPr>
        <p:spPr/>
        <p:txBody>
          <a:bodyPr/>
          <a:lstStyle/>
          <a:p>
            <a:r>
              <a:rPr lang="en-US" dirty="0"/>
              <a:t>Why Oregon?</a:t>
            </a:r>
          </a:p>
        </p:txBody>
      </p:sp>
      <p:sp>
        <p:nvSpPr>
          <p:cNvPr id="3" name="Content Placeholder 2">
            <a:extLst>
              <a:ext uri="{FF2B5EF4-FFF2-40B4-BE49-F238E27FC236}">
                <a16:creationId xmlns:a16="http://schemas.microsoft.com/office/drawing/2014/main" id="{611F8958-80DE-4935-8827-88053067FEC9}"/>
              </a:ext>
            </a:extLst>
          </p:cNvPr>
          <p:cNvSpPr>
            <a:spLocks noGrp="1"/>
          </p:cNvSpPr>
          <p:nvPr>
            <p:ph idx="1"/>
          </p:nvPr>
        </p:nvSpPr>
        <p:spPr>
          <a:xfrm>
            <a:off x="551329" y="1622619"/>
            <a:ext cx="8341659" cy="4845416"/>
          </a:xfrm>
        </p:spPr>
        <p:txBody>
          <a:bodyPr>
            <a:normAutofit fontScale="92500" lnSpcReduction="20000"/>
          </a:bodyPr>
          <a:lstStyle/>
          <a:p>
            <a:pPr>
              <a:lnSpc>
                <a:spcPct val="120000"/>
              </a:lnSpc>
            </a:pPr>
            <a:r>
              <a:rPr lang="en-US" dirty="0"/>
              <a:t>Oregon is the third largest renewable energy producing state in the United States</a:t>
            </a:r>
          </a:p>
          <a:p>
            <a:pPr lvl="1"/>
            <a:r>
              <a:rPr lang="en-US" dirty="0"/>
              <a:t>Building data center in Prineville, Oregon</a:t>
            </a:r>
          </a:p>
          <a:p>
            <a:pPr lvl="1"/>
            <a:r>
              <a:rPr lang="en-US" dirty="0"/>
              <a:t>Mild Climate – Naturally Available Cool Air and Low Humidity</a:t>
            </a:r>
          </a:p>
          <a:p>
            <a:pPr lvl="1"/>
            <a:r>
              <a:rPr lang="en-US" dirty="0"/>
              <a:t>Suitable for Installing Airside Economizer – Free Cooling</a:t>
            </a:r>
          </a:p>
          <a:p>
            <a:endParaRPr lang="en-US" dirty="0"/>
          </a:p>
          <a:p>
            <a:r>
              <a:rPr lang="en-US" dirty="0"/>
              <a:t> Average Industrial Electricity Rate </a:t>
            </a:r>
          </a:p>
          <a:p>
            <a:pPr lvl="1"/>
            <a:r>
              <a:rPr lang="en-US" dirty="0"/>
              <a:t>Cheap Electricity – 6.68(Cents per kWh)</a:t>
            </a:r>
          </a:p>
          <a:p>
            <a:pPr lvl="1"/>
            <a:r>
              <a:rPr lang="en-US" dirty="0"/>
              <a:t>No state sales tax for data centers</a:t>
            </a:r>
          </a:p>
          <a:p>
            <a:endParaRPr lang="en-US" dirty="0"/>
          </a:p>
          <a:p>
            <a:r>
              <a:rPr lang="en-US" dirty="0"/>
              <a:t>Renewable Sources of Energy available</a:t>
            </a:r>
          </a:p>
          <a:p>
            <a:pPr lvl="1"/>
            <a:r>
              <a:rPr lang="en-US" dirty="0"/>
              <a:t>Wind</a:t>
            </a:r>
          </a:p>
          <a:p>
            <a:pPr lvl="1"/>
            <a:r>
              <a:rPr lang="en-US" dirty="0"/>
              <a:t>Solar</a:t>
            </a:r>
          </a:p>
          <a:p>
            <a:pPr lvl="1"/>
            <a:r>
              <a:rPr lang="en-US" dirty="0"/>
              <a:t>Hydro</a:t>
            </a:r>
          </a:p>
        </p:txBody>
      </p:sp>
      <p:pic>
        <p:nvPicPr>
          <p:cNvPr id="1026" name="Picture 2" descr="https://upload.wikimedia.org/wikipedia/commons/thumb/f/f9/Oregon_Electricity_Generation_Sources_Pie_Chart.svg/220px-Oregon_Electricity_Generation_Sources_Pie_Chart.svg.png">
            <a:extLst>
              <a:ext uri="{FF2B5EF4-FFF2-40B4-BE49-F238E27FC236}">
                <a16:creationId xmlns:a16="http://schemas.microsoft.com/office/drawing/2014/main" id="{C0BDA368-419B-4F7C-A653-FD7F50E5A9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7984" y="4043072"/>
            <a:ext cx="2904632" cy="2770093"/>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86D4D25F-AB49-4C84-9899-38889D182B4B}"/>
              </a:ext>
            </a:extLst>
          </p:cNvPr>
          <p:cNvSpPr>
            <a:spLocks noGrp="1"/>
          </p:cNvSpPr>
          <p:nvPr>
            <p:ph type="sldNum" sz="quarter" idx="12"/>
          </p:nvPr>
        </p:nvSpPr>
        <p:spPr/>
        <p:txBody>
          <a:bodyPr/>
          <a:lstStyle/>
          <a:p>
            <a:fld id="{D57F1E4F-1CFF-5643-939E-02111984F565}" type="slidenum">
              <a:rPr lang="en-US" smtClean="0"/>
              <a:t>5</a:t>
            </a:fld>
            <a:endParaRPr lang="en-US" dirty="0"/>
          </a:p>
        </p:txBody>
      </p:sp>
    </p:spTree>
    <p:extLst>
      <p:ext uri="{BB962C8B-B14F-4D97-AF65-F5344CB8AC3E}">
        <p14:creationId xmlns:p14="http://schemas.microsoft.com/office/powerpoint/2010/main" val="3970340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D4842-098F-48BD-BFB8-F27FE421E2A6}"/>
              </a:ext>
            </a:extLst>
          </p:cNvPr>
          <p:cNvSpPr>
            <a:spLocks noGrp="1"/>
          </p:cNvSpPr>
          <p:nvPr>
            <p:ph type="title"/>
          </p:nvPr>
        </p:nvSpPr>
        <p:spPr>
          <a:xfrm>
            <a:off x="484710" y="452718"/>
            <a:ext cx="7055380" cy="1400530"/>
          </a:xfrm>
        </p:spPr>
        <p:txBody>
          <a:bodyPr/>
          <a:lstStyle/>
          <a:p>
            <a:r>
              <a:rPr lang="en-US" sz="3600" dirty="0"/>
              <a:t>Why going with Raised Floor?</a:t>
            </a:r>
          </a:p>
        </p:txBody>
      </p:sp>
      <p:sp>
        <p:nvSpPr>
          <p:cNvPr id="3" name="Content Placeholder 2">
            <a:extLst>
              <a:ext uri="{FF2B5EF4-FFF2-40B4-BE49-F238E27FC236}">
                <a16:creationId xmlns:a16="http://schemas.microsoft.com/office/drawing/2014/main" id="{488CEFB0-C63A-4318-A3EE-640D69FA4B67}"/>
              </a:ext>
            </a:extLst>
          </p:cNvPr>
          <p:cNvSpPr>
            <a:spLocks noGrp="1"/>
          </p:cNvSpPr>
          <p:nvPr>
            <p:ph idx="1"/>
          </p:nvPr>
        </p:nvSpPr>
        <p:spPr>
          <a:xfrm>
            <a:off x="813790" y="1436616"/>
            <a:ext cx="7724629" cy="5087471"/>
          </a:xfrm>
        </p:spPr>
        <p:txBody>
          <a:bodyPr>
            <a:normAutofit/>
          </a:bodyPr>
          <a:lstStyle/>
          <a:p>
            <a:r>
              <a:rPr lang="en-US" dirty="0"/>
              <a:t>For large and mid-size data center</a:t>
            </a:r>
          </a:p>
          <a:p>
            <a:pPr lvl="1"/>
            <a:r>
              <a:rPr lang="en-US" dirty="0"/>
              <a:t>Provides dedicated space for cooling channel</a:t>
            </a:r>
          </a:p>
          <a:p>
            <a:pPr lvl="2"/>
            <a:r>
              <a:rPr lang="en-US" dirty="0"/>
              <a:t>Good airflow management</a:t>
            </a:r>
          </a:p>
          <a:p>
            <a:pPr lvl="2"/>
            <a:r>
              <a:rPr lang="en-US" dirty="0"/>
              <a:t>Compatible with cooling infrastructure</a:t>
            </a:r>
          </a:p>
          <a:p>
            <a:pPr lvl="1"/>
            <a:r>
              <a:rPr lang="en-US" dirty="0"/>
              <a:t>Flexibility for future expansion</a:t>
            </a:r>
          </a:p>
          <a:p>
            <a:pPr lvl="2"/>
            <a:r>
              <a:rPr lang="en-US" dirty="0"/>
              <a:t>Hides patch cords and power cables</a:t>
            </a:r>
          </a:p>
          <a:p>
            <a:pPr lvl="2"/>
            <a:r>
              <a:rPr lang="en-US" dirty="0"/>
              <a:t>Looks professional and less cluttered</a:t>
            </a:r>
          </a:p>
          <a:p>
            <a:pPr lvl="2"/>
            <a:r>
              <a:rPr lang="en-US" dirty="0"/>
              <a:t>Reduce damage of accidental unplug</a:t>
            </a:r>
          </a:p>
          <a:p>
            <a:pPr lvl="1"/>
            <a:r>
              <a:rPr lang="en-US" dirty="0"/>
              <a:t>Cabling easily accessible under the floor</a:t>
            </a:r>
          </a:p>
          <a:p>
            <a:pPr lvl="2"/>
            <a:r>
              <a:rPr lang="en-US" dirty="0"/>
              <a:t>Free from climbing a step ladder</a:t>
            </a:r>
          </a:p>
          <a:p>
            <a:pPr marL="400050"/>
            <a:r>
              <a:rPr lang="en-US" dirty="0"/>
              <a:t>Downside</a:t>
            </a:r>
          </a:p>
          <a:p>
            <a:pPr marL="1200150" lvl="2"/>
            <a:r>
              <a:rPr lang="en-US" dirty="0"/>
              <a:t>Initial upfront cost</a:t>
            </a:r>
          </a:p>
          <a:p>
            <a:pPr marL="1200150" lvl="2"/>
            <a:r>
              <a:rPr lang="en-US" dirty="0"/>
              <a:t>Careful arrangement of floor tiles</a:t>
            </a:r>
          </a:p>
          <a:p>
            <a:pPr lvl="1"/>
            <a:endParaRPr lang="en-US" dirty="0"/>
          </a:p>
          <a:p>
            <a:pPr lvl="1"/>
            <a:endParaRPr lang="en-US" dirty="0"/>
          </a:p>
        </p:txBody>
      </p:sp>
      <p:sp>
        <p:nvSpPr>
          <p:cNvPr id="5" name="Slide Number Placeholder 4">
            <a:extLst>
              <a:ext uri="{FF2B5EF4-FFF2-40B4-BE49-F238E27FC236}">
                <a16:creationId xmlns:a16="http://schemas.microsoft.com/office/drawing/2014/main" id="{DEDDA739-D46B-49EE-AE0F-D03473BCFCA5}"/>
              </a:ext>
            </a:extLst>
          </p:cNvPr>
          <p:cNvSpPr>
            <a:spLocks noGrp="1"/>
          </p:cNvSpPr>
          <p:nvPr>
            <p:ph type="sldNum" sz="quarter" idx="12"/>
          </p:nvPr>
        </p:nvSpPr>
        <p:spPr/>
        <p:txBody>
          <a:bodyPr/>
          <a:lstStyle/>
          <a:p>
            <a:fld id="{D57F1E4F-1CFF-5643-939E-02111984F565}" type="slidenum">
              <a:rPr lang="en-US" smtClean="0"/>
              <a:t>6</a:t>
            </a:fld>
            <a:endParaRPr lang="en-US" dirty="0"/>
          </a:p>
        </p:txBody>
      </p:sp>
    </p:spTree>
    <p:extLst>
      <p:ext uri="{BB962C8B-B14F-4D97-AF65-F5344CB8AC3E}">
        <p14:creationId xmlns:p14="http://schemas.microsoft.com/office/powerpoint/2010/main" val="10765071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FC112-1B7D-4E03-9A56-A0C8E408D2E4}"/>
              </a:ext>
            </a:extLst>
          </p:cNvPr>
          <p:cNvSpPr>
            <a:spLocks noGrp="1"/>
          </p:cNvSpPr>
          <p:nvPr>
            <p:ph type="title"/>
          </p:nvPr>
        </p:nvSpPr>
        <p:spPr>
          <a:xfrm>
            <a:off x="147705" y="363485"/>
            <a:ext cx="7685155" cy="1400530"/>
          </a:xfrm>
        </p:spPr>
        <p:txBody>
          <a:bodyPr/>
          <a:lstStyle/>
          <a:p>
            <a:r>
              <a:rPr lang="en-US" dirty="0"/>
              <a:t>Components of Data Center</a:t>
            </a:r>
          </a:p>
        </p:txBody>
      </p:sp>
      <p:sp>
        <p:nvSpPr>
          <p:cNvPr id="3" name="Content Placeholder 2">
            <a:extLst>
              <a:ext uri="{FF2B5EF4-FFF2-40B4-BE49-F238E27FC236}">
                <a16:creationId xmlns:a16="http://schemas.microsoft.com/office/drawing/2014/main" id="{37E78E1C-443E-468E-8455-2A6C1BB3667F}"/>
              </a:ext>
            </a:extLst>
          </p:cNvPr>
          <p:cNvSpPr>
            <a:spLocks noGrp="1"/>
          </p:cNvSpPr>
          <p:nvPr>
            <p:ph idx="1"/>
          </p:nvPr>
        </p:nvSpPr>
        <p:spPr>
          <a:xfrm>
            <a:off x="796323" y="1470219"/>
            <a:ext cx="7119512" cy="5056087"/>
          </a:xfrm>
        </p:spPr>
        <p:txBody>
          <a:bodyPr>
            <a:normAutofit lnSpcReduction="10000"/>
          </a:bodyPr>
          <a:lstStyle/>
          <a:p>
            <a:r>
              <a:rPr lang="en-US" dirty="0"/>
              <a:t>Server Racks:</a:t>
            </a:r>
            <a:r>
              <a:rPr lang="en-US" dirty="0">
                <a:solidFill>
                  <a:schemeClr val="bg1"/>
                </a:solidFill>
              </a:rPr>
              <a:t> </a:t>
            </a:r>
            <a:r>
              <a:rPr lang="en-US" dirty="0">
                <a:solidFill>
                  <a:schemeClr val="tx2">
                    <a:lumMod val="20000"/>
                    <a:lumOff val="80000"/>
                  </a:schemeClr>
                </a:solidFill>
              </a:rPr>
              <a:t>Rack Cabinet</a:t>
            </a:r>
          </a:p>
          <a:p>
            <a:pPr lvl="1"/>
            <a:r>
              <a:rPr lang="en-US" dirty="0"/>
              <a:t>Dell - </a:t>
            </a:r>
            <a:r>
              <a:rPr lang="en-US" dirty="0" err="1"/>
              <a:t>TrippLite</a:t>
            </a:r>
            <a:r>
              <a:rPr lang="en-US" dirty="0"/>
              <a:t> Smart Rack 42-Units Enclosure</a:t>
            </a:r>
          </a:p>
          <a:p>
            <a:pPr lvl="1"/>
            <a:r>
              <a:rPr lang="en-US" dirty="0"/>
              <a:t>Compatible with 19-inch rack equipment</a:t>
            </a:r>
          </a:p>
          <a:p>
            <a:pPr lvl="1"/>
            <a:r>
              <a:rPr lang="en-US" dirty="0"/>
              <a:t>5-year warranty</a:t>
            </a:r>
          </a:p>
          <a:p>
            <a:pPr lvl="1"/>
            <a:r>
              <a:rPr lang="en-US" dirty="0">
                <a:solidFill>
                  <a:schemeClr val="tx2">
                    <a:lumMod val="20000"/>
                    <a:lumOff val="80000"/>
                  </a:schemeClr>
                </a:solidFill>
              </a:rPr>
              <a:t>60 Cabinets</a:t>
            </a:r>
          </a:p>
          <a:p>
            <a:endParaRPr lang="en-US" dirty="0">
              <a:solidFill>
                <a:schemeClr val="tx2">
                  <a:lumMod val="20000"/>
                  <a:lumOff val="80000"/>
                </a:schemeClr>
              </a:solidFill>
            </a:endParaRPr>
          </a:p>
          <a:p>
            <a:r>
              <a:rPr lang="en-US" dirty="0">
                <a:solidFill>
                  <a:schemeClr val="tx2">
                    <a:lumMod val="20000"/>
                    <a:lumOff val="80000"/>
                  </a:schemeClr>
                </a:solidFill>
              </a:rPr>
              <a:t>Server: Application Server – 4U &amp; 1U</a:t>
            </a:r>
          </a:p>
          <a:p>
            <a:pPr lvl="1"/>
            <a:r>
              <a:rPr lang="en-US" dirty="0"/>
              <a:t>Dell - PowerEdge R930 &amp; R230 Rack Server</a:t>
            </a:r>
          </a:p>
          <a:p>
            <a:pPr lvl="2"/>
            <a:r>
              <a:rPr lang="en-US" dirty="0"/>
              <a:t>2.5" Chassis with up to 4 Hard Drives</a:t>
            </a:r>
          </a:p>
          <a:p>
            <a:pPr lvl="2"/>
            <a:r>
              <a:rPr lang="en-US" dirty="0">
                <a:solidFill>
                  <a:schemeClr val="tx2">
                    <a:lumMod val="20000"/>
                    <a:lumOff val="80000"/>
                  </a:schemeClr>
                </a:solidFill>
                <a:cs typeface="Times New Roman" panose="02020603050405020304" pitchFamily="18" charset="0"/>
              </a:rPr>
              <a:t>OS –  Linux Ubuntu Server Addition</a:t>
            </a:r>
          </a:p>
          <a:p>
            <a:pPr lvl="2"/>
            <a:r>
              <a:rPr lang="en-US" dirty="0">
                <a:solidFill>
                  <a:schemeClr val="tx2">
                    <a:lumMod val="20000"/>
                    <a:lumOff val="80000"/>
                  </a:schemeClr>
                </a:solidFill>
                <a:cs typeface="Times New Roman" panose="02020603050405020304" pitchFamily="18" charset="0"/>
              </a:rPr>
              <a:t>CPU - </a:t>
            </a:r>
            <a:r>
              <a:rPr lang="en-US" dirty="0"/>
              <a:t>2x Intel Xeon E7-8870 v3</a:t>
            </a:r>
          </a:p>
          <a:p>
            <a:pPr lvl="2"/>
            <a:r>
              <a:rPr lang="en-US" dirty="0">
                <a:solidFill>
                  <a:schemeClr val="tx2">
                    <a:lumMod val="20000"/>
                    <a:lumOff val="80000"/>
                  </a:schemeClr>
                </a:solidFill>
                <a:cs typeface="Times New Roman" pitchFamily="18" charset="0"/>
              </a:rPr>
              <a:t>Ram – 8 GB DDR5 ,2400 </a:t>
            </a:r>
            <a:r>
              <a:rPr lang="en-US" dirty="0" err="1">
                <a:solidFill>
                  <a:schemeClr val="tx2">
                    <a:lumMod val="20000"/>
                    <a:lumOff val="80000"/>
                  </a:schemeClr>
                </a:solidFill>
                <a:cs typeface="Times New Roman" pitchFamily="18" charset="0"/>
              </a:rPr>
              <a:t>Ghz</a:t>
            </a:r>
            <a:endParaRPr lang="en-US" dirty="0">
              <a:solidFill>
                <a:schemeClr val="tx2">
                  <a:lumMod val="20000"/>
                  <a:lumOff val="80000"/>
                </a:schemeClr>
              </a:solidFill>
              <a:cs typeface="Times New Roman" pitchFamily="18" charset="0"/>
            </a:endParaRPr>
          </a:p>
          <a:p>
            <a:pPr lvl="2"/>
            <a:r>
              <a:rPr lang="en-US" dirty="0"/>
              <a:t>HDD - 960GB SSD</a:t>
            </a:r>
            <a:endParaRPr lang="en-US" dirty="0">
              <a:solidFill>
                <a:schemeClr val="tx2">
                  <a:lumMod val="20000"/>
                  <a:lumOff val="80000"/>
                </a:schemeClr>
              </a:solidFill>
              <a:cs typeface="Times New Roman" pitchFamily="18" charset="0"/>
            </a:endParaRPr>
          </a:p>
        </p:txBody>
      </p:sp>
      <p:pic>
        <p:nvPicPr>
          <p:cNvPr id="8" name="Picture 7">
            <a:extLst>
              <a:ext uri="{FF2B5EF4-FFF2-40B4-BE49-F238E27FC236}">
                <a16:creationId xmlns:a16="http://schemas.microsoft.com/office/drawing/2014/main" id="{383C17C6-65BA-4018-808E-F495A352554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328" b="91257" l="10000" r="90000">
                        <a14:foregroundMark x1="63400" y1="5328" x2="63400" y2="5328"/>
                        <a14:foregroundMark x1="49400" y1="91257" x2="49400" y2="91257"/>
                      </a14:backgroundRemoval>
                    </a14:imgEffect>
                  </a14:imgLayer>
                </a14:imgProps>
              </a:ext>
            </a:extLst>
          </a:blip>
          <a:stretch>
            <a:fillRect/>
          </a:stretch>
        </p:blipFill>
        <p:spPr>
          <a:xfrm flipH="1">
            <a:off x="6508649" y="1226128"/>
            <a:ext cx="2055803" cy="3009695"/>
          </a:xfrm>
          <a:prstGeom prst="rect">
            <a:avLst/>
          </a:prstGeom>
        </p:spPr>
      </p:pic>
      <p:pic>
        <p:nvPicPr>
          <p:cNvPr id="9" name="Picture 8">
            <a:extLst>
              <a:ext uri="{FF2B5EF4-FFF2-40B4-BE49-F238E27FC236}">
                <a16:creationId xmlns:a16="http://schemas.microsoft.com/office/drawing/2014/main" id="{F67FAAE7-EF39-4276-9C5A-72873F780F00}"/>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5960" r="90635">
                        <a14:foregroundMark x1="7895" y1="50500" x2="7895" y2="50500"/>
                        <a14:foregroundMark x1="5960" y1="50500" x2="5960" y2="50500"/>
                        <a14:foregroundMark x1="52554" y1="22333" x2="52554" y2="22333"/>
                        <a14:foregroundMark x1="46981" y1="21500" x2="46981" y2="21500"/>
                        <a14:foregroundMark x1="51935" y1="18167" x2="51935" y2="18167"/>
                        <a14:foregroundMark x1="51935" y1="18167" x2="51935" y2="18167"/>
                        <a14:foregroundMark x1="41563" y1="18167" x2="41563" y2="18167"/>
                        <a14:foregroundMark x1="76316" y1="20167" x2="76316" y2="20167"/>
                        <a14:foregroundMark x1="90635" y1="28167" x2="90635" y2="28167"/>
                      </a14:backgroundRemoval>
                    </a14:imgEffect>
                  </a14:imgLayer>
                </a14:imgProps>
              </a:ext>
            </a:extLst>
          </a:blip>
          <a:stretch>
            <a:fillRect/>
          </a:stretch>
        </p:blipFill>
        <p:spPr>
          <a:xfrm>
            <a:off x="5580529" y="4574638"/>
            <a:ext cx="3157112" cy="1466151"/>
          </a:xfrm>
          <a:prstGeom prst="rect">
            <a:avLst/>
          </a:prstGeom>
        </p:spPr>
      </p:pic>
      <p:pic>
        <p:nvPicPr>
          <p:cNvPr id="4" name="Picture 3">
            <a:extLst>
              <a:ext uri="{FF2B5EF4-FFF2-40B4-BE49-F238E27FC236}">
                <a16:creationId xmlns:a16="http://schemas.microsoft.com/office/drawing/2014/main" id="{90EEC3B8-74EF-4467-9558-08A4F8D37391}"/>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6667" r="93509">
                        <a14:foregroundMark x1="93509" y1="44750" x2="93509" y2="44750"/>
                        <a14:foregroundMark x1="9825" y1="51750" x2="9825" y2="51750"/>
                        <a14:foregroundMark x1="6667" y1="52250" x2="6667" y2="52250"/>
                      </a14:backgroundRemoval>
                    </a14:imgEffect>
                  </a14:imgLayer>
                </a14:imgProps>
              </a:ext>
            </a:extLst>
          </a:blip>
          <a:stretch>
            <a:fillRect/>
          </a:stretch>
        </p:blipFill>
        <p:spPr>
          <a:xfrm>
            <a:off x="5236317" y="5224270"/>
            <a:ext cx="3292700" cy="2310667"/>
          </a:xfrm>
          <a:prstGeom prst="rect">
            <a:avLst/>
          </a:prstGeom>
        </p:spPr>
      </p:pic>
      <p:sp>
        <p:nvSpPr>
          <p:cNvPr id="6" name="Slide Number Placeholder 5">
            <a:extLst>
              <a:ext uri="{FF2B5EF4-FFF2-40B4-BE49-F238E27FC236}">
                <a16:creationId xmlns:a16="http://schemas.microsoft.com/office/drawing/2014/main" id="{A75E3D82-9B62-429F-9872-EEDB39EBB278}"/>
              </a:ext>
            </a:extLst>
          </p:cNvPr>
          <p:cNvSpPr>
            <a:spLocks noGrp="1"/>
          </p:cNvSpPr>
          <p:nvPr>
            <p:ph type="sldNum" sz="quarter" idx="12"/>
          </p:nvPr>
        </p:nvSpPr>
        <p:spPr/>
        <p:txBody>
          <a:bodyPr/>
          <a:lstStyle/>
          <a:p>
            <a:fld id="{D57F1E4F-1CFF-5643-939E-02111984F565}" type="slidenum">
              <a:rPr lang="en-US" smtClean="0"/>
              <a:t>7</a:t>
            </a:fld>
            <a:endParaRPr lang="en-US" dirty="0"/>
          </a:p>
        </p:txBody>
      </p:sp>
    </p:spTree>
    <p:extLst>
      <p:ext uri="{BB962C8B-B14F-4D97-AF65-F5344CB8AC3E}">
        <p14:creationId xmlns:p14="http://schemas.microsoft.com/office/powerpoint/2010/main" val="24544239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3C023D-0ACD-49A7-939F-EE7043F555ED}"/>
              </a:ext>
            </a:extLst>
          </p:cNvPr>
          <p:cNvSpPr>
            <a:spLocks noGrp="1"/>
          </p:cNvSpPr>
          <p:nvPr>
            <p:ph idx="1"/>
          </p:nvPr>
        </p:nvSpPr>
        <p:spPr>
          <a:xfrm>
            <a:off x="352570" y="856137"/>
            <a:ext cx="8329748" cy="5643275"/>
          </a:xfrm>
        </p:spPr>
        <p:txBody>
          <a:bodyPr>
            <a:normAutofit lnSpcReduction="10000"/>
          </a:bodyPr>
          <a:lstStyle/>
          <a:p>
            <a:endParaRPr lang="en-US" dirty="0">
              <a:solidFill>
                <a:schemeClr val="tx2">
                  <a:lumMod val="20000"/>
                  <a:lumOff val="80000"/>
                </a:schemeClr>
              </a:solidFill>
            </a:endParaRPr>
          </a:p>
          <a:p>
            <a:r>
              <a:rPr lang="en-US" dirty="0">
                <a:solidFill>
                  <a:schemeClr val="tx2">
                    <a:lumMod val="20000"/>
                    <a:lumOff val="80000"/>
                  </a:schemeClr>
                </a:solidFill>
                <a:ea typeface="Times New Roman" charset="0"/>
                <a:cs typeface="Times New Roman" charset="0"/>
              </a:rPr>
              <a:t>Switch - </a:t>
            </a:r>
            <a:r>
              <a:rPr lang="en-US" dirty="0"/>
              <a:t>Cisco Nexus 5020 </a:t>
            </a:r>
          </a:p>
          <a:p>
            <a:pPr lvl="1"/>
            <a:r>
              <a:rPr lang="en-US" dirty="0"/>
              <a:t>40 Port 10 Gigabit Ethernet Switch</a:t>
            </a:r>
          </a:p>
          <a:p>
            <a:endParaRPr lang="en-US" dirty="0">
              <a:solidFill>
                <a:schemeClr val="tx2">
                  <a:lumMod val="20000"/>
                  <a:lumOff val="80000"/>
                </a:schemeClr>
              </a:solidFill>
              <a:cs typeface="Times New Roman" pitchFamily="18" charset="0"/>
            </a:endParaRPr>
          </a:p>
          <a:p>
            <a:r>
              <a:rPr lang="en-US" dirty="0">
                <a:solidFill>
                  <a:schemeClr val="tx2">
                    <a:lumMod val="20000"/>
                    <a:lumOff val="80000"/>
                  </a:schemeClr>
                </a:solidFill>
                <a:cs typeface="Times New Roman" pitchFamily="18" charset="0"/>
              </a:rPr>
              <a:t>Power Distribution Units (PDUs)</a:t>
            </a:r>
          </a:p>
          <a:p>
            <a:pPr lvl="1"/>
            <a:r>
              <a:rPr lang="en-US" dirty="0"/>
              <a:t>Eaton Power Distribution Unit (PDU) </a:t>
            </a:r>
            <a:endParaRPr lang="en-US" sz="2000" dirty="0">
              <a:solidFill>
                <a:schemeClr val="tx2">
                  <a:lumMod val="20000"/>
                  <a:lumOff val="80000"/>
                </a:schemeClr>
              </a:solidFill>
              <a:cs typeface="Times New Roman" pitchFamily="18" charset="0"/>
            </a:endParaRPr>
          </a:p>
          <a:p>
            <a:pPr lvl="1"/>
            <a:r>
              <a:rPr lang="en-US" dirty="0"/>
              <a:t>Integrated isolation, monitoring and distribution</a:t>
            </a:r>
          </a:p>
          <a:p>
            <a:pPr lvl="1"/>
            <a:r>
              <a:rPr lang="en-US" dirty="0"/>
              <a:t>Comprehensive monitoring and connectivity options</a:t>
            </a:r>
          </a:p>
          <a:p>
            <a:pPr lvl="1"/>
            <a:endParaRPr lang="en-US" sz="2000" dirty="0">
              <a:solidFill>
                <a:schemeClr val="tx2">
                  <a:lumMod val="20000"/>
                  <a:lumOff val="80000"/>
                </a:schemeClr>
              </a:solidFill>
              <a:cs typeface="Times New Roman" pitchFamily="18" charset="0"/>
            </a:endParaRPr>
          </a:p>
          <a:p>
            <a:r>
              <a:rPr lang="en-US" sz="1800" dirty="0">
                <a:solidFill>
                  <a:schemeClr val="tx2">
                    <a:lumMod val="20000"/>
                    <a:lumOff val="80000"/>
                  </a:schemeClr>
                </a:solidFill>
                <a:cs typeface="Times New Roman" pitchFamily="18" charset="0"/>
              </a:rPr>
              <a:t>UPS - </a:t>
            </a:r>
            <a:r>
              <a:rPr lang="en-US" sz="1800" dirty="0"/>
              <a:t>APC </a:t>
            </a:r>
            <a:r>
              <a:rPr lang="en-US" sz="1800" dirty="0" err="1"/>
              <a:t>Symmetra</a:t>
            </a:r>
            <a:r>
              <a:rPr lang="en-US" sz="1800" dirty="0"/>
              <a:t> LX 12kVA</a:t>
            </a:r>
          </a:p>
          <a:p>
            <a:pPr lvl="1"/>
            <a:r>
              <a:rPr lang="en-US" sz="1700" dirty="0"/>
              <a:t>Scalable Up to 16kVA N+1 Power</a:t>
            </a:r>
          </a:p>
          <a:p>
            <a:pPr lvl="1"/>
            <a:r>
              <a:rPr lang="en-US" sz="1700" dirty="0">
                <a:solidFill>
                  <a:schemeClr val="tx2">
                    <a:lumMod val="20000"/>
                    <a:lumOff val="80000"/>
                  </a:schemeClr>
                </a:solidFill>
                <a:cs typeface="Times New Roman" pitchFamily="18" charset="0"/>
              </a:rPr>
              <a:t>User Replaceable Batteries</a:t>
            </a:r>
          </a:p>
          <a:p>
            <a:pPr lvl="1"/>
            <a:r>
              <a:rPr lang="en-US" sz="1700" dirty="0">
                <a:solidFill>
                  <a:schemeClr val="tx2">
                    <a:lumMod val="20000"/>
                    <a:lumOff val="80000"/>
                  </a:schemeClr>
                </a:solidFill>
                <a:cs typeface="Times New Roman" pitchFamily="18" charset="0"/>
              </a:rPr>
              <a:t>Predictive power Failure Notification</a:t>
            </a:r>
          </a:p>
          <a:p>
            <a:pPr lvl="1"/>
            <a:r>
              <a:rPr lang="en-US" sz="1700" dirty="0">
                <a:solidFill>
                  <a:schemeClr val="tx2">
                    <a:lumMod val="20000"/>
                    <a:lumOff val="80000"/>
                  </a:schemeClr>
                </a:solidFill>
                <a:cs typeface="Times New Roman" pitchFamily="18" charset="0"/>
              </a:rPr>
              <a:t>Secure shutdown</a:t>
            </a:r>
          </a:p>
          <a:p>
            <a:endParaRPr lang="en-US" dirty="0">
              <a:solidFill>
                <a:schemeClr val="tx2">
                  <a:lumMod val="20000"/>
                  <a:lumOff val="80000"/>
                </a:schemeClr>
              </a:solidFill>
              <a:cs typeface="Times New Roman" panose="02020603050405020304" pitchFamily="18" charset="0"/>
            </a:endParaRPr>
          </a:p>
          <a:p>
            <a:endParaRPr lang="en-US" dirty="0">
              <a:solidFill>
                <a:schemeClr val="tx2">
                  <a:lumMod val="20000"/>
                  <a:lumOff val="80000"/>
                </a:schemeClr>
              </a:solidFill>
            </a:endParaRPr>
          </a:p>
          <a:p>
            <a:endParaRPr lang="en-US" dirty="0"/>
          </a:p>
        </p:txBody>
      </p:sp>
      <p:pic>
        <p:nvPicPr>
          <p:cNvPr id="6" name="Picture 5">
            <a:extLst>
              <a:ext uri="{FF2B5EF4-FFF2-40B4-BE49-F238E27FC236}">
                <a16:creationId xmlns:a16="http://schemas.microsoft.com/office/drawing/2014/main" id="{37738DF5-938B-480A-8207-45C80FC9C5A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053" b="96708" l="5838" r="89848">
                        <a14:foregroundMark x1="15736" y1="13480" x2="45685" y2="12226"/>
                        <a14:foregroundMark x1="45685" y1="12226" x2="72589" y2="18182"/>
                        <a14:foregroundMark x1="72589" y1="18182" x2="84518" y2="33699"/>
                        <a14:foregroundMark x1="84518" y1="33699" x2="84772" y2="73041"/>
                        <a14:foregroundMark x1="78909" y1="86876" x2="77665" y2="89812"/>
                        <a14:foregroundMark x1="84772" y1="73041" x2="79360" y2="85812"/>
                        <a14:foregroundMark x1="77665" y1="89812" x2="75293" y2="90804"/>
                        <a14:foregroundMark x1="32409" y1="94510" x2="22589" y2="92163"/>
                        <a14:foregroundMark x1="22589" y1="92163" x2="17005" y2="74765"/>
                        <a14:foregroundMark x1="17005" y1="74765" x2="28934" y2="52038"/>
                        <a14:foregroundMark x1="28934" y1="52038" x2="28426" y2="44357"/>
                        <a14:foregroundMark x1="6345" y1="10345" x2="13706" y2="82759"/>
                        <a14:foregroundMark x1="13706" y1="82759" x2="13706" y2="82759"/>
                        <a14:foregroundMark x1="28173" y1="7210" x2="28173" y2="7210"/>
                        <a14:foregroundMark x1="88579" y1="14577" x2="88579" y2="14577"/>
                        <a14:foregroundMark x1="82741" y1="17085" x2="82741" y2="17085"/>
                        <a14:foregroundMark x1="24873" y1="31975" x2="24873" y2="31975"/>
                        <a14:foregroundMark x1="8629" y1="96708" x2="8629" y2="96708"/>
                        <a14:backgroundMark x1="48731" y1="94984" x2="65990" y2="94984"/>
                        <a14:backgroundMark x1="42640" y1="95298" x2="74619" y2="91536"/>
                        <a14:backgroundMark x1="46193" y1="96395" x2="41878" y2="93417"/>
                        <a14:backgroundMark x1="41878" y1="93417" x2="41878" y2="93417"/>
                        <a14:backgroundMark x1="41878" y1="93417" x2="32234" y2="94357"/>
                      </a14:backgroundRemoval>
                    </a14:imgEffect>
                  </a14:imgLayer>
                </a14:imgProps>
              </a:ext>
            </a:extLst>
          </a:blip>
          <a:stretch>
            <a:fillRect/>
          </a:stretch>
        </p:blipFill>
        <p:spPr>
          <a:xfrm>
            <a:off x="7168918" y="1979239"/>
            <a:ext cx="1849698" cy="2899521"/>
          </a:xfrm>
          <a:prstGeom prst="rect">
            <a:avLst/>
          </a:prstGeom>
        </p:spPr>
      </p:pic>
      <p:pic>
        <p:nvPicPr>
          <p:cNvPr id="7" name="Picture 6">
            <a:extLst>
              <a:ext uri="{FF2B5EF4-FFF2-40B4-BE49-F238E27FC236}">
                <a16:creationId xmlns:a16="http://schemas.microsoft.com/office/drawing/2014/main" id="{DCD72B21-C126-440F-8F68-5DCBB409DAA7}"/>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4091" b="94697" l="9948" r="94066">
                        <a14:foregroundMark x1="79232" y1="27273" x2="79232" y2="27273"/>
                        <a14:foregroundMark x1="78360" y1="67879" x2="78360" y2="67879"/>
                        <a14:foregroundMark x1="80279" y1="51818" x2="80279" y2="51818"/>
                        <a14:foregroundMark x1="80628" y1="35758" x2="80628" y2="35758"/>
                        <a14:foregroundMark x1="83246" y1="81515" x2="83246" y2="81515"/>
                        <a14:foregroundMark x1="68586" y1="90606" x2="68586" y2="90606"/>
                        <a14:foregroundMark x1="73298" y1="80909" x2="73298" y2="80909"/>
                        <a14:foregroundMark x1="64747" y1="94848" x2="64747" y2="94848"/>
                        <a14:foregroundMark x1="69808" y1="90606" x2="69808" y2="90606"/>
                        <a14:foregroundMark x1="80628" y1="81667" x2="80628" y2="81667"/>
                        <a14:foregroundMark x1="76614" y1="45303" x2="76614" y2="45303"/>
                        <a14:foregroundMark x1="76614" y1="21667" x2="76614" y2="21667"/>
                        <a14:foregroundMark x1="88656" y1="11212" x2="88656" y2="11212"/>
                        <a14:foregroundMark x1="79058" y1="77121" x2="79058" y2="77121"/>
                        <a14:foregroundMark x1="83072" y1="40000" x2="83072" y2="40000"/>
                        <a14:foregroundMark x1="52705" y1="8182" x2="52705" y2="8182"/>
                        <a14:foregroundMark x1="41536" y1="16212" x2="41536" y2="16212"/>
                        <a14:foregroundMark x1="36824" y1="16212" x2="36824" y2="16212"/>
                        <a14:foregroundMark x1="69983" y1="20455" x2="69983" y2="20455"/>
                        <a14:foregroundMark x1="68935" y1="6515" x2="68935" y2="6515"/>
                        <a14:foregroundMark x1="55672" y1="4242" x2="55672" y2="4242"/>
                        <a14:foregroundMark x1="79756" y1="20758" x2="79756" y2="20758"/>
                        <a14:foregroundMark x1="85689" y1="51667" x2="85689" y2="51667"/>
                        <a14:foregroundMark x1="83770" y1="78636" x2="83770" y2="78636"/>
                        <a14:foregroundMark x1="94066" y1="57727" x2="94066" y2="57727"/>
                        <a14:backgroundMark x1="48342" y1="92879" x2="48342" y2="92879"/>
                        <a14:backgroundMark x1="50960" y1="94242" x2="50960" y2="94242"/>
                        <a14:backgroundMark x1="38045" y1="94242" x2="38045" y2="94242"/>
                        <a14:backgroundMark x1="74346" y1="92576" x2="74346" y2="92576"/>
                        <a14:backgroundMark x1="42408" y1="91364" x2="42408" y2="91364"/>
                        <a14:backgroundMark x1="46771" y1="91364" x2="46771" y2="91364"/>
                        <a14:backgroundMark x1="57766" y1="92879" x2="38045" y2="92121"/>
                        <a14:backgroundMark x1="73647" y1="93030" x2="87086" y2="86970"/>
                      </a14:backgroundRemoval>
                    </a14:imgEffect>
                  </a14:imgLayer>
                </a14:imgProps>
              </a:ext>
            </a:extLst>
          </a:blip>
          <a:stretch>
            <a:fillRect/>
          </a:stretch>
        </p:blipFill>
        <p:spPr>
          <a:xfrm>
            <a:off x="4972417" y="4249382"/>
            <a:ext cx="2155889" cy="2483223"/>
          </a:xfrm>
          <a:prstGeom prst="rect">
            <a:avLst/>
          </a:prstGeom>
        </p:spPr>
      </p:pic>
      <p:pic>
        <p:nvPicPr>
          <p:cNvPr id="4" name="Picture 3">
            <a:extLst>
              <a:ext uri="{FF2B5EF4-FFF2-40B4-BE49-F238E27FC236}">
                <a16:creationId xmlns:a16="http://schemas.microsoft.com/office/drawing/2014/main" id="{AA560BEE-CA21-48DE-A377-C4EE6E081AD8}"/>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9795" b="89522" l="4340" r="96604">
                        <a14:foregroundMark x1="92453" y1="45103" x2="92453" y2="45103"/>
                        <a14:foregroundMark x1="92264" y1="50797" x2="92264" y2="50797"/>
                        <a14:foregroundMark x1="96981" y1="43052" x2="96981" y2="43052"/>
                        <a14:foregroundMark x1="6415" y1="43736" x2="5849" y2="56036"/>
                        <a14:foregroundMark x1="4340" y1="40774" x2="4340" y2="40774"/>
                      </a14:backgroundRemoval>
                    </a14:imgEffect>
                  </a14:imgLayer>
                </a14:imgProps>
              </a:ext>
            </a:extLst>
          </a:blip>
          <a:stretch>
            <a:fillRect/>
          </a:stretch>
        </p:blipFill>
        <p:spPr>
          <a:xfrm>
            <a:off x="4802745" y="307808"/>
            <a:ext cx="3127440" cy="2253349"/>
          </a:xfrm>
          <a:prstGeom prst="rect">
            <a:avLst/>
          </a:prstGeom>
        </p:spPr>
      </p:pic>
      <p:sp>
        <p:nvSpPr>
          <p:cNvPr id="2" name="Slide Number Placeholder 1">
            <a:extLst>
              <a:ext uri="{FF2B5EF4-FFF2-40B4-BE49-F238E27FC236}">
                <a16:creationId xmlns:a16="http://schemas.microsoft.com/office/drawing/2014/main" id="{C96E9A21-84C1-49B7-9D79-5CA09451C76E}"/>
              </a:ext>
            </a:extLst>
          </p:cNvPr>
          <p:cNvSpPr>
            <a:spLocks noGrp="1"/>
          </p:cNvSpPr>
          <p:nvPr>
            <p:ph type="sldNum" sz="quarter" idx="12"/>
          </p:nvPr>
        </p:nvSpPr>
        <p:spPr/>
        <p:txBody>
          <a:bodyPr/>
          <a:lstStyle/>
          <a:p>
            <a:fld id="{D57F1E4F-1CFF-5643-939E-02111984F565}" type="slidenum">
              <a:rPr lang="en-US" smtClean="0"/>
              <a:t>8</a:t>
            </a:fld>
            <a:endParaRPr lang="en-US" dirty="0"/>
          </a:p>
        </p:txBody>
      </p:sp>
    </p:spTree>
    <p:extLst>
      <p:ext uri="{BB962C8B-B14F-4D97-AF65-F5344CB8AC3E}">
        <p14:creationId xmlns:p14="http://schemas.microsoft.com/office/powerpoint/2010/main" val="300293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325814-AF1F-40C9-B827-90F2B0ED5E5D}"/>
              </a:ext>
            </a:extLst>
          </p:cNvPr>
          <p:cNvSpPr>
            <a:spLocks noGrp="1"/>
          </p:cNvSpPr>
          <p:nvPr>
            <p:ph idx="1"/>
          </p:nvPr>
        </p:nvSpPr>
        <p:spPr>
          <a:xfrm>
            <a:off x="669235" y="1388165"/>
            <a:ext cx="6762780" cy="5034353"/>
          </a:xfrm>
        </p:spPr>
        <p:txBody>
          <a:bodyPr/>
          <a:lstStyle/>
          <a:p>
            <a:r>
              <a:rPr lang="en-US" dirty="0">
                <a:solidFill>
                  <a:schemeClr val="tx2">
                    <a:lumMod val="20000"/>
                    <a:lumOff val="80000"/>
                  </a:schemeClr>
                </a:solidFill>
                <a:ea typeface="Times New Roman" charset="0"/>
                <a:cs typeface="Times New Roman" panose="02020603050405020304" pitchFamily="18" charset="0"/>
              </a:rPr>
              <a:t>Router</a:t>
            </a:r>
          </a:p>
          <a:p>
            <a:pPr lvl="1"/>
            <a:r>
              <a:rPr lang="en-US" dirty="0"/>
              <a:t>Cisco CISCO1921/k9 Series Integrated Routers</a:t>
            </a:r>
            <a:endParaRPr lang="en-US" dirty="0">
              <a:solidFill>
                <a:schemeClr val="tx2">
                  <a:lumMod val="20000"/>
                  <a:lumOff val="80000"/>
                </a:schemeClr>
              </a:solidFill>
            </a:endParaRPr>
          </a:p>
          <a:p>
            <a:r>
              <a:rPr lang="en-US" dirty="0">
                <a:solidFill>
                  <a:schemeClr val="tx2">
                    <a:lumMod val="20000"/>
                    <a:lumOff val="80000"/>
                  </a:schemeClr>
                </a:solidFill>
              </a:rPr>
              <a:t>Cables </a:t>
            </a:r>
          </a:p>
          <a:p>
            <a:pPr lvl="1"/>
            <a:r>
              <a:rPr lang="en-US" dirty="0">
                <a:solidFill>
                  <a:schemeClr val="tx2">
                    <a:lumMod val="20000"/>
                    <a:lumOff val="80000"/>
                  </a:schemeClr>
                </a:solidFill>
              </a:rPr>
              <a:t>Copper</a:t>
            </a:r>
          </a:p>
          <a:p>
            <a:pPr lvl="2"/>
            <a:r>
              <a:rPr lang="en-US" dirty="0"/>
              <a:t>TERA Category 7A - Twisted Pair Copper Cables</a:t>
            </a:r>
          </a:p>
          <a:p>
            <a:pPr lvl="2"/>
            <a:r>
              <a:rPr lang="en-US" dirty="0"/>
              <a:t>Speeds up to to 10Gb/s</a:t>
            </a:r>
            <a:endParaRPr lang="en-US" dirty="0">
              <a:solidFill>
                <a:schemeClr val="tx2">
                  <a:lumMod val="20000"/>
                  <a:lumOff val="80000"/>
                </a:schemeClr>
              </a:solidFill>
              <a:ea typeface="Times New Roman" charset="0"/>
              <a:cs typeface="Times New Roman" charset="0"/>
            </a:endParaRPr>
          </a:p>
          <a:p>
            <a:pPr lvl="1"/>
            <a:r>
              <a:rPr lang="en-US" dirty="0">
                <a:solidFill>
                  <a:schemeClr val="tx2">
                    <a:lumMod val="20000"/>
                    <a:lumOff val="80000"/>
                  </a:schemeClr>
                </a:solidFill>
              </a:rPr>
              <a:t>Fiber optic Cabling</a:t>
            </a:r>
            <a:endParaRPr lang="en-US" dirty="0">
              <a:solidFill>
                <a:schemeClr val="tx2">
                  <a:lumMod val="20000"/>
                  <a:lumOff val="80000"/>
                </a:schemeClr>
              </a:solidFill>
              <a:ea typeface="Times New Roman" charset="0"/>
              <a:cs typeface="Times New Roman" charset="0"/>
            </a:endParaRPr>
          </a:p>
          <a:p>
            <a:pPr lvl="2"/>
            <a:r>
              <a:rPr lang="en-US" dirty="0">
                <a:solidFill>
                  <a:schemeClr val="tx2">
                    <a:lumMod val="20000"/>
                    <a:lumOff val="80000"/>
                  </a:schemeClr>
                </a:solidFill>
                <a:ea typeface="Times New Roman" charset="0"/>
                <a:cs typeface="Times New Roman" charset="0"/>
              </a:rPr>
              <a:t>XGLO Fiber Optic Cabling System</a:t>
            </a:r>
          </a:p>
          <a:p>
            <a:pPr lvl="2"/>
            <a:r>
              <a:rPr lang="en-US" dirty="0">
                <a:solidFill>
                  <a:schemeClr val="tx2">
                    <a:lumMod val="20000"/>
                    <a:lumOff val="80000"/>
                  </a:schemeClr>
                </a:solidFill>
                <a:ea typeface="Times New Roman" charset="0"/>
                <a:cs typeface="Times New Roman" charset="0"/>
              </a:rPr>
              <a:t>Speeds more than 10Gb/s</a:t>
            </a:r>
          </a:p>
          <a:p>
            <a:r>
              <a:rPr lang="en-US" dirty="0"/>
              <a:t>Generator</a:t>
            </a:r>
          </a:p>
          <a:p>
            <a:pPr lvl="1"/>
            <a:r>
              <a:rPr lang="en-US" dirty="0"/>
              <a:t>Kohler – 400RE0ZJB, 60 HZ</a:t>
            </a:r>
          </a:p>
          <a:p>
            <a:pPr lvl="1"/>
            <a:r>
              <a:rPr lang="en-US" dirty="0"/>
              <a:t>Diesel Generator</a:t>
            </a:r>
          </a:p>
          <a:p>
            <a:pPr lvl="1"/>
            <a:endParaRPr lang="en-US" dirty="0"/>
          </a:p>
        </p:txBody>
      </p:sp>
      <p:pic>
        <p:nvPicPr>
          <p:cNvPr id="4" name="Picture 3">
            <a:extLst>
              <a:ext uri="{FF2B5EF4-FFF2-40B4-BE49-F238E27FC236}">
                <a16:creationId xmlns:a16="http://schemas.microsoft.com/office/drawing/2014/main" id="{E411E8A6-1B5B-4F51-9C71-A93DFEC8BD0F}"/>
              </a:ext>
            </a:extLst>
          </p:cNvPr>
          <p:cNvPicPr>
            <a:picLocks noChangeAspect="1"/>
          </p:cNvPicPr>
          <p:nvPr/>
        </p:nvPicPr>
        <p:blipFill>
          <a:blip r:embed="rId3"/>
          <a:stretch>
            <a:fillRect/>
          </a:stretch>
        </p:blipFill>
        <p:spPr>
          <a:xfrm>
            <a:off x="6751774" y="3462701"/>
            <a:ext cx="1360481" cy="1219200"/>
          </a:xfrm>
          <a:prstGeom prst="rect">
            <a:avLst/>
          </a:prstGeom>
        </p:spPr>
      </p:pic>
      <p:pic>
        <p:nvPicPr>
          <p:cNvPr id="1026" name="Picture 2" descr="https://s7d4.scene7.com/is/image/KPS/aab84360_rgb?$Results$">
            <a:extLst>
              <a:ext uri="{FF2B5EF4-FFF2-40B4-BE49-F238E27FC236}">
                <a16:creationId xmlns:a16="http://schemas.microsoft.com/office/drawing/2014/main" id="{DDC6F2D3-AABD-4F2C-91C7-9DE63481826C}"/>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9714" b="89714" l="9286" r="90000">
                        <a14:foregroundMark x1="9286" y1="24571" x2="9286" y2="24571"/>
                        <a14:foregroundMark x1="21429" y1="20000" x2="21429" y2="20000"/>
                        <a14:foregroundMark x1="31071" y1="22286" x2="31071" y2="22286"/>
                        <a14:foregroundMark x1="17143" y1="35429" x2="17143" y2="35429"/>
                        <a14:foregroundMark x1="31786" y1="30857" x2="31786" y2="30857"/>
                        <a14:foregroundMark x1="22857" y1="28000" x2="22857" y2="28000"/>
                        <a14:foregroundMark x1="31429" y1="25143" x2="31429" y2="25143"/>
                        <a14:foregroundMark x1="25357" y1="26286" x2="25357" y2="26286"/>
                        <a14:foregroundMark x1="32500" y1="29714" x2="32500" y2="29714"/>
                        <a14:foregroundMark x1="30000" y1="34286" x2="30000" y2="34286"/>
                        <a14:foregroundMark x1="31071" y1="35429" x2="31071" y2="35429"/>
                        <a14:foregroundMark x1="37500" y1="34857" x2="37500" y2="34857"/>
                        <a14:foregroundMark x1="28214" y1="35429" x2="28214" y2="35429"/>
                        <a14:foregroundMark x1="35000" y1="34286" x2="35000" y2="34286"/>
                        <a14:foregroundMark x1="27500" y1="36000" x2="27500" y2="36000"/>
                        <a14:foregroundMark x1="22857" y1="37143" x2="22857" y2="37143"/>
                        <a14:foregroundMark x1="29286" y1="33143" x2="29286" y2="33143"/>
                      </a14:backgroundRemoval>
                    </a14:imgEffect>
                  </a14:imgLayer>
                </a14:imgProps>
              </a:ext>
              <a:ext uri="{28A0092B-C50C-407E-A947-70E740481C1C}">
                <a14:useLocalDpi xmlns:a14="http://schemas.microsoft.com/office/drawing/2010/main" val="0"/>
              </a:ext>
            </a:extLst>
          </a:blip>
          <a:srcRect/>
          <a:stretch>
            <a:fillRect/>
          </a:stretch>
        </p:blipFill>
        <p:spPr bwMode="auto">
          <a:xfrm>
            <a:off x="5115525" y="4805364"/>
            <a:ext cx="3048265" cy="190516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D1198B86-A4D5-43F8-9586-E461161E4F73}"/>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5603" b="91379" l="5671" r="89414">
                        <a14:foregroundMark x1="8318" y1="38362" x2="8318" y2="38362"/>
                        <a14:foregroundMark x1="6049" y1="41379" x2="6049" y2="41810"/>
                        <a14:foregroundMark x1="41588" y1="6034" x2="41588" y2="6034"/>
                        <a14:foregroundMark x1="74669" y1="91379" x2="74669" y2="91379"/>
                      </a14:backgroundRemoval>
                    </a14:imgEffect>
                  </a14:imgLayer>
                </a14:imgProps>
              </a:ext>
            </a:extLst>
          </a:blip>
          <a:stretch>
            <a:fillRect/>
          </a:stretch>
        </p:blipFill>
        <p:spPr>
          <a:xfrm>
            <a:off x="6089031" y="1978717"/>
            <a:ext cx="2999551" cy="1315493"/>
          </a:xfrm>
          <a:prstGeom prst="rect">
            <a:avLst/>
          </a:prstGeom>
        </p:spPr>
      </p:pic>
      <p:sp>
        <p:nvSpPr>
          <p:cNvPr id="6" name="Slide Number Placeholder 5">
            <a:extLst>
              <a:ext uri="{FF2B5EF4-FFF2-40B4-BE49-F238E27FC236}">
                <a16:creationId xmlns:a16="http://schemas.microsoft.com/office/drawing/2014/main" id="{57F2B3E7-3151-4E1A-BE31-811A0A46ED74}"/>
              </a:ext>
            </a:extLst>
          </p:cNvPr>
          <p:cNvSpPr>
            <a:spLocks noGrp="1"/>
          </p:cNvSpPr>
          <p:nvPr>
            <p:ph type="sldNum" sz="quarter" idx="12"/>
          </p:nvPr>
        </p:nvSpPr>
        <p:spPr/>
        <p:txBody>
          <a:bodyPr/>
          <a:lstStyle/>
          <a:p>
            <a:fld id="{D57F1E4F-1CFF-5643-939E-02111984F565}" type="slidenum">
              <a:rPr lang="en-US" smtClean="0"/>
              <a:t>9</a:t>
            </a:fld>
            <a:endParaRPr lang="en-US" dirty="0"/>
          </a:p>
        </p:txBody>
      </p:sp>
    </p:spTree>
    <p:extLst>
      <p:ext uri="{BB962C8B-B14F-4D97-AF65-F5344CB8AC3E}">
        <p14:creationId xmlns:p14="http://schemas.microsoft.com/office/powerpoint/2010/main" val="3486229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tint val="100000"/>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2304</TotalTime>
  <Words>1091</Words>
  <Application>Microsoft Macintosh PowerPoint</Application>
  <PresentationFormat>On-screen Show (4:3)</PresentationFormat>
  <Paragraphs>181</Paragraphs>
  <Slides>16</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Century Gothic</vt:lpstr>
      <vt:lpstr>Times New Roman</vt:lpstr>
      <vt:lpstr>Wingdings 3</vt:lpstr>
      <vt:lpstr>Ion</vt:lpstr>
      <vt:lpstr>Building Data Center Ztrip – Ride Hailing Service</vt:lpstr>
      <vt:lpstr>INDEX</vt:lpstr>
      <vt:lpstr>Ztrip – Ride Sharing</vt:lpstr>
      <vt:lpstr>States with Tax Benefits for Data Center</vt:lpstr>
      <vt:lpstr>Why Oregon?</vt:lpstr>
      <vt:lpstr>Why going with Raised Floor?</vt:lpstr>
      <vt:lpstr>Components of Data Center</vt:lpstr>
      <vt:lpstr>PowerPoint Presentation</vt:lpstr>
      <vt:lpstr>PowerPoint Presentation</vt:lpstr>
      <vt:lpstr>Structured Cabling</vt:lpstr>
      <vt:lpstr>Data Center Floor Plan</vt:lpstr>
      <vt:lpstr>Cooling Mechanism For the Data Center</vt:lpstr>
      <vt:lpstr>Green Approach for Cooling Data Center – Free Cooling</vt:lpstr>
      <vt:lpstr>Air Side Economizer</vt:lpstr>
      <vt:lpstr>Risk Assessment for Cooling Redundancy</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Data Center      Ztrip – Ride Sharing</dc:title>
  <dc:creator>Ankit Sharma</dc:creator>
  <cp:lastModifiedBy>Ankit Sharma</cp:lastModifiedBy>
  <cp:revision>170</cp:revision>
  <dcterms:created xsi:type="dcterms:W3CDTF">2018-03-23T08:45:27Z</dcterms:created>
  <dcterms:modified xsi:type="dcterms:W3CDTF">2019-02-14T21:22:16Z</dcterms:modified>
</cp:coreProperties>
</file>

<file path=docProps/thumbnail.jpeg>
</file>